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79" r:id="rId4"/>
    <p:sldId id="258" r:id="rId5"/>
    <p:sldId id="291" r:id="rId6"/>
    <p:sldId id="292" r:id="rId7"/>
    <p:sldId id="293" r:id="rId8"/>
    <p:sldId id="300" r:id="rId9"/>
    <p:sldId id="287" r:id="rId10"/>
    <p:sldId id="294" r:id="rId11"/>
    <p:sldId id="295" r:id="rId12"/>
    <p:sldId id="296" r:id="rId13"/>
    <p:sldId id="297" r:id="rId14"/>
    <p:sldId id="298" r:id="rId15"/>
    <p:sldId id="288" r:id="rId16"/>
    <p:sldId id="299" r:id="rId17"/>
    <p:sldId id="301" r:id="rId18"/>
    <p:sldId id="303" r:id="rId19"/>
    <p:sldId id="302" r:id="rId20"/>
    <p:sldId id="304" r:id="rId21"/>
    <p:sldId id="305" r:id="rId22"/>
    <p:sldId id="306" r:id="rId23"/>
    <p:sldId id="307" r:id="rId24"/>
    <p:sldId id="289" r:id="rId25"/>
    <p:sldId id="308" r:id="rId26"/>
    <p:sldId id="309" r:id="rId27"/>
    <p:sldId id="310" r:id="rId28"/>
    <p:sldId id="311" r:id="rId29"/>
    <p:sldId id="312" r:id="rId30"/>
    <p:sldId id="290" r:id="rId31"/>
    <p:sldId id="313" r:id="rId32"/>
    <p:sldId id="314" r:id="rId33"/>
    <p:sldId id="315" r:id="rId3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814"/>
    <p:restoredTop sz="95055"/>
  </p:normalViewPr>
  <p:slideViewPr>
    <p:cSldViewPr snapToGrid="0" snapToObjects="1">
      <p:cViewPr varScale="1">
        <p:scale>
          <a:sx n="127" d="100"/>
          <a:sy n="127" d="100"/>
        </p:scale>
        <p:origin x="296"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zh-CN" altLang="en-US"/>
              <a:t>单击此处编辑母版标题样式</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a:t>2/26/22</a:t>
            </a:fld>
            <a:endParaRPr lang="en-US"/>
          </a:p>
        </p:txBody>
      </p:sp>
      <p:sp>
        <p:nvSpPr>
          <p:cNvPr id="5" name="Footer Placeholder 4"/>
          <p:cNvSpPr>
            <a:spLocks noGrp="1"/>
          </p:cNvSpPr>
          <p:nvPr>
            <p:ph type="ftr" sz="quarter" idx="11"/>
          </p:nvPr>
        </p:nvSpPr>
        <p:spPr>
          <a:xfrm>
            <a:off x="2416500" y="329307"/>
            <a:ext cx="4973915" cy="309201"/>
          </a:xfrm>
        </p:spPr>
        <p:txBody>
          <a:bodyPr/>
          <a:lstStyle/>
          <a:p>
            <a:endParaRPr lang="en-US"/>
          </a:p>
        </p:txBody>
      </p:sp>
      <p:sp>
        <p:nvSpPr>
          <p:cNvPr id="6" name="Slide Number Placeholder 5"/>
          <p:cNvSpPr>
            <a:spLocks noGrp="1"/>
          </p:cNvSpPr>
          <p:nvPr>
            <p:ph type="sldNum" sz="quarter" idx="12"/>
          </p:nvPr>
        </p:nvSpPr>
        <p:spPr>
          <a:xfrm>
            <a:off x="1437664" y="798973"/>
            <a:ext cx="811019" cy="503578"/>
          </a:xfrm>
        </p:spPr>
        <p:txBody>
          <a:bodyPr/>
          <a:lstStyle/>
          <a:p>
            <a:fld id="{6D22F896-40B5-4ADD-8801-0D06FADFA095}" type="slidenum">
              <a:rPr lang="en-US"/>
              <a:t>‹#›</a:t>
            </a:fld>
            <a:endParaRPr lang="en-US"/>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a:t>2/26/22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a:t>‹#›</a:t>
            </a:fld>
            <a:endParaRPr lang="en-US"/>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a:t>2/26/22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a:t>‹#›</a:t>
            </a:fld>
            <a:endParaRPr lang="en-US"/>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ncho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a:t>2/26/22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a:t>‹#›</a:t>
            </a:fld>
            <a:endParaRPr lang="en-US"/>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zh-CN" altLang="en-US"/>
              <a:t>单击此处编辑母版标题样式</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48A87A34-81AB-432B-8DAE-1953F412C126}" type="datetimeFigureOut">
              <a:rPr lang="en-US"/>
              <a:t>2/26/22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a:t>‹#›</a:t>
            </a:fld>
            <a:endParaRPr lang="en-US"/>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a:t>2/26/22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a:t>‹#›</a:t>
            </a:fld>
            <a:endParaRPr lang="en-US"/>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1447191" y="2824269"/>
            <a:ext cx="4645152" cy="264445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6412362" y="2821491"/>
            <a:ext cx="4645152" cy="2637371"/>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a:t>2/26/22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D22F896-40B5-4ADD-8801-0D06FADFA095}" type="slidenum">
              <a:rPr lang="en-US"/>
              <a:t>‹#›</a:t>
            </a:fld>
            <a:endParaRPr lang="en-US"/>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a:t>2/26/22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D22F896-40B5-4ADD-8801-0D06FADFA095}" type="slidenum">
              <a:rPr lang="en-US"/>
              <a:t>‹#›</a:t>
            </a:fld>
            <a:endParaRPr lang="en-US"/>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a:t>2/26/22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D22F896-40B5-4ADD-8801-0D06FADFA095}" type="slidenum">
              <a:rPr lang="en-US"/>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zh-CN" altLang="en-US"/>
              <a:t>单击此处编辑母版标题样式</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48A87A34-81AB-432B-8DAE-1953F412C126}" type="datetimeFigureOut">
              <a:rPr lang="en-US"/>
              <a:t>2/26/22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a:t>‹#›</a:t>
            </a:fld>
            <a:endParaRPr lang="en-US"/>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48A87A34-81AB-432B-8DAE-1953F412C126}" type="datetimeFigureOut">
              <a:rPr lang="en-US"/>
              <a:pPr/>
              <a:t>2/26/22</a:t>
            </a:fld>
            <a:endParaRPr lang="en-US"/>
          </a:p>
        </p:txBody>
      </p:sp>
      <p:sp>
        <p:nvSpPr>
          <p:cNvPr id="6" name="Footer Placeholder 5"/>
          <p:cNvSpPr>
            <a:spLocks noGrp="1"/>
          </p:cNvSpPr>
          <p:nvPr>
            <p:ph type="ftr" sz="quarter" idx="11"/>
          </p:nvPr>
        </p:nvSpPr>
        <p:spPr>
          <a:xfrm>
            <a:off x="1447382" y="318640"/>
            <a:ext cx="5541004" cy="320931"/>
          </a:xfrm>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a:t>‹#›</a:t>
            </a:fld>
            <a:endParaRPr lang="en-US"/>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48A87A34-81AB-432B-8DAE-1953F412C126}" type="datetimeFigureOut">
              <a:rPr lang="en-US"/>
              <a:pPr/>
              <a:t>2/26/22</a:t>
            </a:fld>
            <a:endParaRPr lang="en-US"/>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6D22F896-40B5-4ADD-8801-0D06FADFA095}" type="slidenum">
              <a:rPr lang="en-US"/>
              <a:pPr/>
              <a:t>‹#›</a:t>
            </a:fld>
            <a:endParaRPr lang="en-US"/>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Layout" Target="../slideLayouts/slideLayout2.xml"/><Relationship Id="rId4" Type="http://schemas.openxmlformats.org/officeDocument/2006/relationships/image" Target="../media/image15.jpeg"/></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EACF48-3A98-DB49-8753-425F38147FC7}"/>
              </a:ext>
            </a:extLst>
          </p:cNvPr>
          <p:cNvSpPr>
            <a:spLocks noGrp="1"/>
          </p:cNvSpPr>
          <p:nvPr>
            <p:ph type="ctrTitle"/>
          </p:nvPr>
        </p:nvSpPr>
        <p:spPr>
          <a:xfrm>
            <a:off x="2417779" y="802298"/>
            <a:ext cx="9208164" cy="2541431"/>
          </a:xfrm>
        </p:spPr>
        <p:txBody>
          <a:bodyPr/>
          <a:lstStyle/>
          <a:p>
            <a:r>
              <a:rPr kumimoji="1" lang="en-US" altLang="zh-CN" cap="none" dirty="0" err="1"/>
              <a:t>gRPC</a:t>
            </a:r>
            <a:r>
              <a:rPr kumimoji="1" lang="zh-CN" altLang="en-US" dirty="0"/>
              <a:t>与云原生应用开发</a:t>
            </a:r>
          </a:p>
        </p:txBody>
      </p:sp>
      <p:sp>
        <p:nvSpPr>
          <p:cNvPr id="3" name="副标题 2">
            <a:extLst>
              <a:ext uri="{FF2B5EF4-FFF2-40B4-BE49-F238E27FC236}">
                <a16:creationId xmlns:a16="http://schemas.microsoft.com/office/drawing/2014/main" id="{1DD111B6-0122-1745-8E34-A1F00314C6FF}"/>
              </a:ext>
            </a:extLst>
          </p:cNvPr>
          <p:cNvSpPr>
            <a:spLocks noGrp="1"/>
          </p:cNvSpPr>
          <p:nvPr>
            <p:ph type="subTitle" idx="1"/>
          </p:nvPr>
        </p:nvSpPr>
        <p:spPr>
          <a:xfrm>
            <a:off x="8336259" y="3661833"/>
            <a:ext cx="928321" cy="468040"/>
          </a:xfrm>
        </p:spPr>
        <p:txBody>
          <a:bodyPr>
            <a:normAutofit fontScale="92500" lnSpcReduction="10000"/>
          </a:bodyPr>
          <a:lstStyle/>
          <a:p>
            <a:r>
              <a:rPr kumimoji="1" lang="zh-CN" altLang="en-US" dirty="0"/>
              <a:t>张卫滨</a:t>
            </a:r>
          </a:p>
        </p:txBody>
      </p:sp>
    </p:spTree>
    <p:extLst>
      <p:ext uri="{BB962C8B-B14F-4D97-AF65-F5344CB8AC3E}">
        <p14:creationId xmlns:p14="http://schemas.microsoft.com/office/powerpoint/2010/main" val="22940645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6960E3-DB8B-7845-A7C9-CBFED75AE64E}"/>
              </a:ext>
            </a:extLst>
          </p:cNvPr>
          <p:cNvSpPr>
            <a:spLocks noGrp="1"/>
          </p:cNvSpPr>
          <p:nvPr>
            <p:ph type="title"/>
          </p:nvPr>
        </p:nvSpPr>
        <p:spPr/>
        <p:txBody>
          <a:bodyPr>
            <a:normAutofit/>
          </a:bodyPr>
          <a:lstStyle/>
          <a:p>
            <a:r>
              <a:rPr kumimoji="1" lang="en-US" altLang="zh-CN" cap="none" dirty="0" err="1"/>
              <a:t>gRPC</a:t>
            </a:r>
            <a:r>
              <a:rPr kumimoji="1" lang="zh-CN" altLang="en-US" cap="none" dirty="0"/>
              <a:t>的四种通信模式</a:t>
            </a:r>
          </a:p>
        </p:txBody>
      </p:sp>
      <p:sp>
        <p:nvSpPr>
          <p:cNvPr id="4" name="内容占位符 2">
            <a:extLst>
              <a:ext uri="{FF2B5EF4-FFF2-40B4-BE49-F238E27FC236}">
                <a16:creationId xmlns:a16="http://schemas.microsoft.com/office/drawing/2014/main" id="{35459330-721C-8547-BC3F-573D892354D8}"/>
              </a:ext>
            </a:extLst>
          </p:cNvPr>
          <p:cNvSpPr>
            <a:spLocks noGrp="1"/>
          </p:cNvSpPr>
          <p:nvPr>
            <p:ph idx="1"/>
          </p:nvPr>
        </p:nvSpPr>
        <p:spPr>
          <a:xfrm>
            <a:off x="1451579" y="2015733"/>
            <a:ext cx="6332748" cy="2078748"/>
          </a:xfrm>
        </p:spPr>
        <p:txBody>
          <a:bodyPr/>
          <a:lstStyle/>
          <a:p>
            <a:r>
              <a:rPr kumimoji="1" lang="en-US" altLang="zh-CN" dirty="0"/>
              <a:t>Unary</a:t>
            </a:r>
            <a:r>
              <a:rPr kumimoji="1" lang="zh-CN" altLang="en-US" dirty="0"/>
              <a:t>（一元）</a:t>
            </a:r>
            <a:r>
              <a:rPr kumimoji="1" lang="en-US" altLang="zh-CN" dirty="0"/>
              <a:t>RPC</a:t>
            </a:r>
          </a:p>
          <a:p>
            <a:r>
              <a:rPr kumimoji="1" lang="zh-CN" altLang="en-US" dirty="0"/>
              <a:t>服务器端流</a:t>
            </a:r>
            <a:endParaRPr kumimoji="1" lang="en-US" altLang="zh-CN" dirty="0"/>
          </a:p>
          <a:p>
            <a:r>
              <a:rPr kumimoji="1" lang="zh-CN" altLang="en-US" dirty="0"/>
              <a:t>客户端流</a:t>
            </a:r>
            <a:endParaRPr kumimoji="1" lang="en-US" altLang="zh-CN" dirty="0"/>
          </a:p>
          <a:p>
            <a:r>
              <a:rPr kumimoji="1" lang="zh-CN" altLang="en-US" dirty="0"/>
              <a:t>双向流</a:t>
            </a:r>
            <a:endParaRPr kumimoji="1" lang="en-US" altLang="zh-CN" dirty="0"/>
          </a:p>
          <a:p>
            <a:endParaRPr kumimoji="1" lang="en-US" altLang="zh-CN" dirty="0"/>
          </a:p>
        </p:txBody>
      </p:sp>
      <p:sp>
        <p:nvSpPr>
          <p:cNvPr id="3" name="矩形 2">
            <a:extLst>
              <a:ext uri="{FF2B5EF4-FFF2-40B4-BE49-F238E27FC236}">
                <a16:creationId xmlns:a16="http://schemas.microsoft.com/office/drawing/2014/main" id="{AAC34FD2-A231-3D4D-9D16-55104E06D571}"/>
              </a:ext>
            </a:extLst>
          </p:cNvPr>
          <p:cNvSpPr/>
          <p:nvPr/>
        </p:nvSpPr>
        <p:spPr>
          <a:xfrm>
            <a:off x="1451579" y="4256460"/>
            <a:ext cx="5231272" cy="369332"/>
          </a:xfrm>
          <a:prstGeom prst="rect">
            <a:avLst/>
          </a:prstGeom>
        </p:spPr>
        <p:txBody>
          <a:bodyPr wrap="square">
            <a:spAutoFit/>
          </a:bodyPr>
          <a:lstStyle/>
          <a:p>
            <a:r>
              <a:rPr lang="zh-CN" altLang="en-US" dirty="0"/>
              <a:t>https://github.com/grpc-up-and-running/samples</a:t>
            </a:r>
          </a:p>
        </p:txBody>
      </p:sp>
      <p:pic>
        <p:nvPicPr>
          <p:cNvPr id="5" name="图片 4">
            <a:extLst>
              <a:ext uri="{FF2B5EF4-FFF2-40B4-BE49-F238E27FC236}">
                <a16:creationId xmlns:a16="http://schemas.microsoft.com/office/drawing/2014/main" id="{7E7AD648-E9AA-164C-8AE0-3050BF3D5915}"/>
              </a:ext>
            </a:extLst>
          </p:cNvPr>
          <p:cNvPicPr>
            <a:picLocks noChangeAspect="1"/>
          </p:cNvPicPr>
          <p:nvPr/>
        </p:nvPicPr>
        <p:blipFill>
          <a:blip r:embed="rId2"/>
          <a:stretch>
            <a:fillRect/>
          </a:stretch>
        </p:blipFill>
        <p:spPr>
          <a:xfrm>
            <a:off x="6223070" y="2306588"/>
            <a:ext cx="4076489" cy="2653424"/>
          </a:xfrm>
          <a:prstGeom prst="rect">
            <a:avLst/>
          </a:prstGeom>
        </p:spPr>
      </p:pic>
    </p:spTree>
    <p:extLst>
      <p:ext uri="{BB962C8B-B14F-4D97-AF65-F5344CB8AC3E}">
        <p14:creationId xmlns:p14="http://schemas.microsoft.com/office/powerpoint/2010/main" val="25071898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6960E3-DB8B-7845-A7C9-CBFED75AE64E}"/>
              </a:ext>
            </a:extLst>
          </p:cNvPr>
          <p:cNvSpPr>
            <a:spLocks noGrp="1"/>
          </p:cNvSpPr>
          <p:nvPr>
            <p:ph type="title"/>
          </p:nvPr>
        </p:nvSpPr>
        <p:spPr/>
        <p:txBody>
          <a:bodyPr>
            <a:normAutofit/>
          </a:bodyPr>
          <a:lstStyle/>
          <a:p>
            <a:r>
              <a:rPr kumimoji="1" lang="zh-CN" altLang="en-US" cap="none" dirty="0"/>
              <a:t>一元</a:t>
            </a:r>
            <a:r>
              <a:rPr kumimoji="1" lang="en-US" altLang="zh-CN" cap="none" dirty="0"/>
              <a:t>RPC</a:t>
            </a:r>
            <a:endParaRPr kumimoji="1" lang="zh-CN" altLang="en-US" cap="none" dirty="0"/>
          </a:p>
        </p:txBody>
      </p:sp>
      <p:pic>
        <p:nvPicPr>
          <p:cNvPr id="7" name="图片 6">
            <a:extLst>
              <a:ext uri="{FF2B5EF4-FFF2-40B4-BE49-F238E27FC236}">
                <a16:creationId xmlns:a16="http://schemas.microsoft.com/office/drawing/2014/main" id="{A5EB242E-0743-594C-8858-02E9D4E6609B}"/>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129790" y="2188022"/>
            <a:ext cx="6932930" cy="2816225"/>
          </a:xfrm>
          <a:prstGeom prst="rect">
            <a:avLst/>
          </a:prstGeom>
          <a:noFill/>
          <a:ln>
            <a:noFill/>
          </a:ln>
        </p:spPr>
      </p:pic>
    </p:spTree>
    <p:extLst>
      <p:ext uri="{BB962C8B-B14F-4D97-AF65-F5344CB8AC3E}">
        <p14:creationId xmlns:p14="http://schemas.microsoft.com/office/powerpoint/2010/main" val="40517719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6960E3-DB8B-7845-A7C9-CBFED75AE64E}"/>
              </a:ext>
            </a:extLst>
          </p:cNvPr>
          <p:cNvSpPr>
            <a:spLocks noGrp="1"/>
          </p:cNvSpPr>
          <p:nvPr>
            <p:ph type="title"/>
          </p:nvPr>
        </p:nvSpPr>
        <p:spPr/>
        <p:txBody>
          <a:bodyPr>
            <a:normAutofit/>
          </a:bodyPr>
          <a:lstStyle/>
          <a:p>
            <a:r>
              <a:rPr kumimoji="1" lang="zh-CN" altLang="en-US" cap="none" dirty="0"/>
              <a:t>服务器端流</a:t>
            </a:r>
            <a:r>
              <a:rPr kumimoji="1" lang="en-US" altLang="zh-CN" cap="none" dirty="0"/>
              <a:t>RPC</a:t>
            </a:r>
            <a:endParaRPr kumimoji="1" lang="zh-CN" altLang="en-US" cap="none" dirty="0"/>
          </a:p>
        </p:txBody>
      </p:sp>
      <p:pic>
        <p:nvPicPr>
          <p:cNvPr id="4" name="图片 3">
            <a:extLst>
              <a:ext uri="{FF2B5EF4-FFF2-40B4-BE49-F238E27FC236}">
                <a16:creationId xmlns:a16="http://schemas.microsoft.com/office/drawing/2014/main" id="{431F8D2A-BE24-C84F-AEE2-DEB5EDA48910}"/>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906270" y="2075180"/>
            <a:ext cx="7613650" cy="2929067"/>
          </a:xfrm>
          <a:prstGeom prst="rect">
            <a:avLst/>
          </a:prstGeom>
          <a:noFill/>
          <a:ln>
            <a:noFill/>
          </a:ln>
        </p:spPr>
      </p:pic>
    </p:spTree>
    <p:extLst>
      <p:ext uri="{BB962C8B-B14F-4D97-AF65-F5344CB8AC3E}">
        <p14:creationId xmlns:p14="http://schemas.microsoft.com/office/powerpoint/2010/main" val="24056138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6960E3-DB8B-7845-A7C9-CBFED75AE64E}"/>
              </a:ext>
            </a:extLst>
          </p:cNvPr>
          <p:cNvSpPr>
            <a:spLocks noGrp="1"/>
          </p:cNvSpPr>
          <p:nvPr>
            <p:ph type="title"/>
          </p:nvPr>
        </p:nvSpPr>
        <p:spPr/>
        <p:txBody>
          <a:bodyPr>
            <a:normAutofit/>
          </a:bodyPr>
          <a:lstStyle/>
          <a:p>
            <a:r>
              <a:rPr kumimoji="1" lang="zh-CN" altLang="en-US" cap="none" dirty="0"/>
              <a:t>客户端流</a:t>
            </a:r>
            <a:r>
              <a:rPr kumimoji="1" lang="en-US" altLang="zh-CN" cap="none" dirty="0"/>
              <a:t>RPC</a:t>
            </a:r>
            <a:endParaRPr kumimoji="1" lang="zh-CN" altLang="en-US" cap="none" dirty="0"/>
          </a:p>
        </p:txBody>
      </p:sp>
      <p:pic>
        <p:nvPicPr>
          <p:cNvPr id="4" name="图片 3">
            <a:extLst>
              <a:ext uri="{FF2B5EF4-FFF2-40B4-BE49-F238E27FC236}">
                <a16:creationId xmlns:a16="http://schemas.microsoft.com/office/drawing/2014/main" id="{071AF014-A4C5-0F46-B1EF-CBFD4D1BD5BB}"/>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231390" y="2134682"/>
            <a:ext cx="7420610" cy="2869565"/>
          </a:xfrm>
          <a:prstGeom prst="rect">
            <a:avLst/>
          </a:prstGeom>
          <a:noFill/>
          <a:ln>
            <a:noFill/>
          </a:ln>
        </p:spPr>
      </p:pic>
    </p:spTree>
    <p:extLst>
      <p:ext uri="{BB962C8B-B14F-4D97-AF65-F5344CB8AC3E}">
        <p14:creationId xmlns:p14="http://schemas.microsoft.com/office/powerpoint/2010/main" val="4757948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6960E3-DB8B-7845-A7C9-CBFED75AE64E}"/>
              </a:ext>
            </a:extLst>
          </p:cNvPr>
          <p:cNvSpPr>
            <a:spLocks noGrp="1"/>
          </p:cNvSpPr>
          <p:nvPr>
            <p:ph type="title"/>
          </p:nvPr>
        </p:nvSpPr>
        <p:spPr/>
        <p:txBody>
          <a:bodyPr>
            <a:normAutofit/>
          </a:bodyPr>
          <a:lstStyle/>
          <a:p>
            <a:r>
              <a:rPr kumimoji="1" lang="zh-CN" altLang="en-US" cap="none" dirty="0"/>
              <a:t>双向流</a:t>
            </a:r>
            <a:r>
              <a:rPr kumimoji="1" lang="en-US" altLang="zh-CN" cap="none" dirty="0"/>
              <a:t>RPC</a:t>
            </a:r>
            <a:endParaRPr kumimoji="1" lang="zh-CN" altLang="en-US" cap="none" dirty="0"/>
          </a:p>
        </p:txBody>
      </p:sp>
      <p:pic>
        <p:nvPicPr>
          <p:cNvPr id="4" name="图片 3">
            <a:extLst>
              <a:ext uri="{FF2B5EF4-FFF2-40B4-BE49-F238E27FC236}">
                <a16:creationId xmlns:a16="http://schemas.microsoft.com/office/drawing/2014/main" id="{BB96E52B-21F5-6942-BA13-5E0DFC9F16D8}"/>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885950" y="2257425"/>
            <a:ext cx="7847330" cy="2919542"/>
          </a:xfrm>
          <a:prstGeom prst="rect">
            <a:avLst/>
          </a:prstGeom>
          <a:noFill/>
          <a:ln>
            <a:noFill/>
          </a:ln>
        </p:spPr>
      </p:pic>
    </p:spTree>
    <p:extLst>
      <p:ext uri="{BB962C8B-B14F-4D97-AF65-F5344CB8AC3E}">
        <p14:creationId xmlns:p14="http://schemas.microsoft.com/office/powerpoint/2010/main" val="14409429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6960E3-DB8B-7845-A7C9-CBFED75AE64E}"/>
              </a:ext>
            </a:extLst>
          </p:cNvPr>
          <p:cNvSpPr>
            <a:spLocks noGrp="1"/>
          </p:cNvSpPr>
          <p:nvPr>
            <p:ph type="title"/>
          </p:nvPr>
        </p:nvSpPr>
        <p:spPr/>
        <p:txBody>
          <a:bodyPr/>
          <a:lstStyle/>
          <a:p>
            <a:r>
              <a:rPr kumimoji="1" lang="en-US" altLang="zh-CN"/>
              <a:t>Agenda</a:t>
            </a:r>
            <a:endParaRPr kumimoji="1" lang="zh-CN" altLang="en-US"/>
          </a:p>
        </p:txBody>
      </p:sp>
      <p:sp>
        <p:nvSpPr>
          <p:cNvPr id="3" name="内容占位符 2">
            <a:extLst>
              <a:ext uri="{FF2B5EF4-FFF2-40B4-BE49-F238E27FC236}">
                <a16:creationId xmlns:a16="http://schemas.microsoft.com/office/drawing/2014/main" id="{FD88DC85-DBD3-D947-92F8-F926D6579F6D}"/>
              </a:ext>
            </a:extLst>
          </p:cNvPr>
          <p:cNvSpPr>
            <a:spLocks noGrp="1"/>
          </p:cNvSpPr>
          <p:nvPr>
            <p:ph idx="1"/>
          </p:nvPr>
        </p:nvSpPr>
        <p:spPr>
          <a:xfrm>
            <a:off x="1451579" y="2015732"/>
            <a:ext cx="9603275" cy="2755965"/>
          </a:xfrm>
        </p:spPr>
        <p:txBody>
          <a:bodyPr/>
          <a:lstStyle/>
          <a:p>
            <a:r>
              <a:rPr kumimoji="1" lang="en-US" altLang="zh-CN" dirty="0" err="1"/>
              <a:t>gRPC</a:t>
            </a:r>
            <a:r>
              <a:rPr kumimoji="1" lang="zh-CN" altLang="en-US" dirty="0"/>
              <a:t>简介</a:t>
            </a:r>
            <a:endParaRPr kumimoji="1" lang="en-US" altLang="zh-CN" dirty="0"/>
          </a:p>
          <a:p>
            <a:r>
              <a:rPr kumimoji="1" lang="en-US" altLang="zh-CN" dirty="0" err="1"/>
              <a:t>gRPC</a:t>
            </a:r>
            <a:r>
              <a:rPr kumimoji="1" lang="zh-CN" altLang="en-US" dirty="0"/>
              <a:t>的四种通信模式</a:t>
            </a:r>
            <a:endParaRPr kumimoji="1" lang="en-US" altLang="zh-CN" dirty="0"/>
          </a:p>
          <a:p>
            <a:r>
              <a:rPr kumimoji="1" lang="en-US" altLang="zh-CN" b="1" i="1" dirty="0" err="1"/>
              <a:t>gRPC</a:t>
            </a:r>
            <a:r>
              <a:rPr kumimoji="1" lang="zh-CN" altLang="en-US" b="1" i="1" dirty="0"/>
              <a:t>的底层原理</a:t>
            </a:r>
            <a:endParaRPr kumimoji="1" lang="en-US" altLang="zh-CN" b="1" i="1" dirty="0"/>
          </a:p>
          <a:p>
            <a:r>
              <a:rPr kumimoji="1" lang="en-US" altLang="zh-CN" dirty="0" err="1"/>
              <a:t>gRPC</a:t>
            </a:r>
            <a:r>
              <a:rPr kumimoji="1" lang="zh-CN" altLang="en-US" dirty="0"/>
              <a:t>的高级用法</a:t>
            </a:r>
            <a:endParaRPr kumimoji="1" lang="en-US" altLang="zh-CN" dirty="0"/>
          </a:p>
          <a:p>
            <a:r>
              <a:rPr kumimoji="1" lang="en-US" altLang="zh-CN" dirty="0" err="1"/>
              <a:t>gRPC</a:t>
            </a:r>
            <a:r>
              <a:rPr kumimoji="1" lang="zh-CN" altLang="en-US" dirty="0"/>
              <a:t>与云原生生态</a:t>
            </a:r>
            <a:endParaRPr kumimoji="1" lang="en-US" altLang="zh-CN" dirty="0"/>
          </a:p>
        </p:txBody>
      </p:sp>
    </p:spTree>
    <p:extLst>
      <p:ext uri="{BB962C8B-B14F-4D97-AF65-F5344CB8AC3E}">
        <p14:creationId xmlns:p14="http://schemas.microsoft.com/office/powerpoint/2010/main" val="18822523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6960E3-DB8B-7845-A7C9-CBFED75AE64E}"/>
              </a:ext>
            </a:extLst>
          </p:cNvPr>
          <p:cNvSpPr>
            <a:spLocks noGrp="1"/>
          </p:cNvSpPr>
          <p:nvPr>
            <p:ph type="title"/>
          </p:nvPr>
        </p:nvSpPr>
        <p:spPr/>
        <p:txBody>
          <a:bodyPr>
            <a:normAutofit/>
          </a:bodyPr>
          <a:lstStyle/>
          <a:p>
            <a:r>
              <a:rPr kumimoji="1" lang="en-US" altLang="zh-CN" cap="none" dirty="0" err="1"/>
              <a:t>gRPC</a:t>
            </a:r>
            <a:r>
              <a:rPr kumimoji="1" lang="zh-CN" altLang="en-US" cap="none" dirty="0"/>
              <a:t>调用的完整过程</a:t>
            </a:r>
          </a:p>
        </p:txBody>
      </p:sp>
      <p:pic>
        <p:nvPicPr>
          <p:cNvPr id="5" name="图片 4">
            <a:extLst>
              <a:ext uri="{FF2B5EF4-FFF2-40B4-BE49-F238E27FC236}">
                <a16:creationId xmlns:a16="http://schemas.microsoft.com/office/drawing/2014/main" id="{5545E443-202E-5942-B5CB-D1E086649406}"/>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4204328" y="2008196"/>
            <a:ext cx="6979488" cy="3589878"/>
          </a:xfrm>
          <a:prstGeom prst="rect">
            <a:avLst/>
          </a:prstGeom>
          <a:noFill/>
          <a:ln>
            <a:noFill/>
          </a:ln>
        </p:spPr>
      </p:pic>
      <p:sp>
        <p:nvSpPr>
          <p:cNvPr id="6" name="内容占位符 2">
            <a:extLst>
              <a:ext uri="{FF2B5EF4-FFF2-40B4-BE49-F238E27FC236}">
                <a16:creationId xmlns:a16="http://schemas.microsoft.com/office/drawing/2014/main" id="{DC69427E-DBD9-1C4C-8014-1BC1991FCAE5}"/>
              </a:ext>
            </a:extLst>
          </p:cNvPr>
          <p:cNvSpPr>
            <a:spLocks noGrp="1"/>
          </p:cNvSpPr>
          <p:nvPr>
            <p:ph idx="1"/>
          </p:nvPr>
        </p:nvSpPr>
        <p:spPr>
          <a:xfrm>
            <a:off x="1371192" y="2051017"/>
            <a:ext cx="2531685" cy="2755965"/>
          </a:xfrm>
        </p:spPr>
        <p:txBody>
          <a:bodyPr>
            <a:normAutofit/>
          </a:bodyPr>
          <a:lstStyle/>
          <a:p>
            <a:r>
              <a:rPr kumimoji="1" lang="zh-CN" altLang="en-US" dirty="0"/>
              <a:t>两个核心要素</a:t>
            </a:r>
            <a:endParaRPr kumimoji="1" lang="en-US" altLang="zh-CN" dirty="0"/>
          </a:p>
          <a:p>
            <a:pPr lvl="1"/>
            <a:r>
              <a:rPr kumimoji="1" lang="zh-CN" altLang="en-US" dirty="0"/>
              <a:t>编码</a:t>
            </a:r>
            <a:r>
              <a:rPr kumimoji="1" lang="en-US" altLang="zh-CN" dirty="0"/>
              <a:t>/</a:t>
            </a:r>
            <a:r>
              <a:rPr kumimoji="1" lang="zh-CN" altLang="en-US" dirty="0"/>
              <a:t>解码</a:t>
            </a:r>
            <a:endParaRPr kumimoji="1" lang="en-US" altLang="zh-CN" dirty="0"/>
          </a:p>
          <a:p>
            <a:pPr lvl="1"/>
            <a:r>
              <a:rPr kumimoji="1" lang="zh-CN" altLang="en-US" dirty="0"/>
              <a:t>网络调用</a:t>
            </a:r>
            <a:endParaRPr kumimoji="1" lang="en-US" altLang="zh-CN" dirty="0"/>
          </a:p>
        </p:txBody>
      </p:sp>
    </p:spTree>
    <p:extLst>
      <p:ext uri="{BB962C8B-B14F-4D97-AF65-F5344CB8AC3E}">
        <p14:creationId xmlns:p14="http://schemas.microsoft.com/office/powerpoint/2010/main" val="27372319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6960E3-DB8B-7845-A7C9-CBFED75AE64E}"/>
              </a:ext>
            </a:extLst>
          </p:cNvPr>
          <p:cNvSpPr>
            <a:spLocks noGrp="1"/>
          </p:cNvSpPr>
          <p:nvPr>
            <p:ph type="title"/>
          </p:nvPr>
        </p:nvSpPr>
        <p:spPr/>
        <p:txBody>
          <a:bodyPr>
            <a:normAutofit/>
          </a:bodyPr>
          <a:lstStyle/>
          <a:p>
            <a:r>
              <a:rPr kumimoji="1" lang="en-US" altLang="zh-CN" cap="none" dirty="0"/>
              <a:t>Protocol Buffers</a:t>
            </a:r>
            <a:r>
              <a:rPr kumimoji="1" lang="zh-CN" altLang="en-US" cap="none" dirty="0"/>
              <a:t>的消息编码</a:t>
            </a:r>
          </a:p>
        </p:txBody>
      </p:sp>
      <p:pic>
        <p:nvPicPr>
          <p:cNvPr id="3" name="图片 2">
            <a:extLst>
              <a:ext uri="{FF2B5EF4-FFF2-40B4-BE49-F238E27FC236}">
                <a16:creationId xmlns:a16="http://schemas.microsoft.com/office/drawing/2014/main" id="{6F6FC242-B9BF-8244-ACCB-94A6570E9F7B}"/>
              </a:ext>
            </a:extLst>
          </p:cNvPr>
          <p:cNvPicPr>
            <a:picLocks noChangeAspect="1"/>
          </p:cNvPicPr>
          <p:nvPr/>
        </p:nvPicPr>
        <p:blipFill>
          <a:blip r:embed="rId2"/>
          <a:stretch>
            <a:fillRect/>
          </a:stretch>
        </p:blipFill>
        <p:spPr>
          <a:xfrm>
            <a:off x="1607457" y="2848638"/>
            <a:ext cx="2184400" cy="698500"/>
          </a:xfrm>
          <a:prstGeom prst="rect">
            <a:avLst/>
          </a:prstGeom>
        </p:spPr>
      </p:pic>
      <p:pic>
        <p:nvPicPr>
          <p:cNvPr id="6" name="图片 5">
            <a:extLst>
              <a:ext uri="{FF2B5EF4-FFF2-40B4-BE49-F238E27FC236}">
                <a16:creationId xmlns:a16="http://schemas.microsoft.com/office/drawing/2014/main" id="{ED1B8B71-5C84-7C49-9D52-2352033CD7E1}"/>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4427997" y="2626900"/>
            <a:ext cx="3530297" cy="1422585"/>
          </a:xfrm>
          <a:prstGeom prst="rect">
            <a:avLst/>
          </a:prstGeom>
          <a:noFill/>
          <a:ln>
            <a:noFill/>
          </a:ln>
        </p:spPr>
      </p:pic>
      <p:pic>
        <p:nvPicPr>
          <p:cNvPr id="7" name="图片 6">
            <a:extLst>
              <a:ext uri="{FF2B5EF4-FFF2-40B4-BE49-F238E27FC236}">
                <a16:creationId xmlns:a16="http://schemas.microsoft.com/office/drawing/2014/main" id="{3F1A1584-D03C-2443-BABA-08352ED89716}"/>
              </a:ext>
            </a:extLst>
          </p:cNvPr>
          <p:cNvPicPr>
            <a:picLocks noChangeAspect="1"/>
          </p:cNvPicPr>
          <p:nvPr/>
        </p:nvPicPr>
        <p:blipFill>
          <a:blip r:embed="rId4"/>
          <a:stretch>
            <a:fillRect/>
          </a:stretch>
        </p:blipFill>
        <p:spPr>
          <a:xfrm>
            <a:off x="8703197" y="2944492"/>
            <a:ext cx="2120900" cy="787400"/>
          </a:xfrm>
          <a:prstGeom prst="rect">
            <a:avLst/>
          </a:prstGeom>
        </p:spPr>
      </p:pic>
    </p:spTree>
    <p:extLst>
      <p:ext uri="{BB962C8B-B14F-4D97-AF65-F5344CB8AC3E}">
        <p14:creationId xmlns:p14="http://schemas.microsoft.com/office/powerpoint/2010/main" val="23769991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6960E3-DB8B-7845-A7C9-CBFED75AE64E}"/>
              </a:ext>
            </a:extLst>
          </p:cNvPr>
          <p:cNvSpPr>
            <a:spLocks noGrp="1"/>
          </p:cNvSpPr>
          <p:nvPr>
            <p:ph type="title"/>
          </p:nvPr>
        </p:nvSpPr>
        <p:spPr/>
        <p:txBody>
          <a:bodyPr>
            <a:normAutofit/>
          </a:bodyPr>
          <a:lstStyle/>
          <a:p>
            <a:r>
              <a:rPr kumimoji="1" lang="en-US" altLang="zh-CN" cap="none" dirty="0"/>
              <a:t>Protocol Buffers</a:t>
            </a:r>
            <a:r>
              <a:rPr kumimoji="1" lang="zh-CN" altLang="en-US" cap="none" dirty="0"/>
              <a:t>消息编码的优缺点</a:t>
            </a:r>
          </a:p>
        </p:txBody>
      </p:sp>
      <p:sp>
        <p:nvSpPr>
          <p:cNvPr id="8" name="内容占位符 2">
            <a:extLst>
              <a:ext uri="{FF2B5EF4-FFF2-40B4-BE49-F238E27FC236}">
                <a16:creationId xmlns:a16="http://schemas.microsoft.com/office/drawing/2014/main" id="{E98601B2-30B6-B54A-BDDF-1EAE70DA21AB}"/>
              </a:ext>
            </a:extLst>
          </p:cNvPr>
          <p:cNvSpPr>
            <a:spLocks noGrp="1"/>
          </p:cNvSpPr>
          <p:nvPr>
            <p:ph idx="1"/>
          </p:nvPr>
        </p:nvSpPr>
        <p:spPr>
          <a:xfrm>
            <a:off x="1371192" y="2051017"/>
            <a:ext cx="3652984" cy="2755965"/>
          </a:xfrm>
        </p:spPr>
        <p:txBody>
          <a:bodyPr>
            <a:normAutofit/>
          </a:bodyPr>
          <a:lstStyle/>
          <a:p>
            <a:r>
              <a:rPr kumimoji="1" lang="zh-CN" altLang="en-US" dirty="0"/>
              <a:t>优点</a:t>
            </a:r>
            <a:endParaRPr kumimoji="1" lang="en-US" altLang="zh-CN" dirty="0"/>
          </a:p>
          <a:p>
            <a:pPr lvl="1"/>
            <a:r>
              <a:rPr kumimoji="1" lang="zh-CN" altLang="en-US" dirty="0"/>
              <a:t>语言中立，强类型</a:t>
            </a:r>
            <a:endParaRPr kumimoji="1" lang="en-US" altLang="zh-CN" dirty="0"/>
          </a:p>
          <a:p>
            <a:pPr lvl="1"/>
            <a:r>
              <a:rPr kumimoji="1" lang="zh-CN" altLang="en-US" dirty="0"/>
              <a:t>二进制格式，信息密度高</a:t>
            </a:r>
            <a:endParaRPr kumimoji="1" lang="en-US" altLang="zh-CN" dirty="0"/>
          </a:p>
          <a:p>
            <a:r>
              <a:rPr kumimoji="1" lang="zh-CN" altLang="en-US" dirty="0"/>
              <a:t>缺点</a:t>
            </a:r>
            <a:endParaRPr kumimoji="1" lang="en-US" altLang="zh-CN" dirty="0"/>
          </a:p>
          <a:p>
            <a:pPr lvl="1"/>
            <a:r>
              <a:rPr kumimoji="1" lang="zh-CN" altLang="en-US" dirty="0"/>
              <a:t>相对于</a:t>
            </a:r>
            <a:r>
              <a:rPr kumimoji="1" lang="en-US" altLang="zh-CN" dirty="0"/>
              <a:t>JSON</a:t>
            </a:r>
            <a:r>
              <a:rPr kumimoji="1" lang="zh-CN" altLang="en-US" dirty="0"/>
              <a:t>，易读性差</a:t>
            </a:r>
            <a:endParaRPr kumimoji="1" lang="en-US" altLang="zh-CN" dirty="0"/>
          </a:p>
        </p:txBody>
      </p:sp>
      <p:pic>
        <p:nvPicPr>
          <p:cNvPr id="9" name="图片 8">
            <a:extLst>
              <a:ext uri="{FF2B5EF4-FFF2-40B4-BE49-F238E27FC236}">
                <a16:creationId xmlns:a16="http://schemas.microsoft.com/office/drawing/2014/main" id="{5C03E6AF-7979-734D-965C-2E6E01E22807}"/>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5770604" y="2122061"/>
            <a:ext cx="5050204" cy="3354291"/>
          </a:xfrm>
          <a:prstGeom prst="rect">
            <a:avLst/>
          </a:prstGeom>
          <a:noFill/>
          <a:ln>
            <a:noFill/>
          </a:ln>
        </p:spPr>
      </p:pic>
    </p:spTree>
    <p:extLst>
      <p:ext uri="{BB962C8B-B14F-4D97-AF65-F5344CB8AC3E}">
        <p14:creationId xmlns:p14="http://schemas.microsoft.com/office/powerpoint/2010/main" val="22561345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6960E3-DB8B-7845-A7C9-CBFED75AE64E}"/>
              </a:ext>
            </a:extLst>
          </p:cNvPr>
          <p:cNvSpPr>
            <a:spLocks noGrp="1"/>
          </p:cNvSpPr>
          <p:nvPr>
            <p:ph type="title"/>
          </p:nvPr>
        </p:nvSpPr>
        <p:spPr/>
        <p:txBody>
          <a:bodyPr>
            <a:normAutofit/>
          </a:bodyPr>
          <a:lstStyle/>
          <a:p>
            <a:r>
              <a:rPr kumimoji="1" lang="zh-CN" altLang="en-US" cap="none" dirty="0"/>
              <a:t>网络传输：</a:t>
            </a:r>
            <a:r>
              <a:rPr kumimoji="1" lang="en-US" altLang="zh-CN" cap="none" dirty="0"/>
              <a:t>HTTP/2</a:t>
            </a:r>
            <a:endParaRPr kumimoji="1" lang="zh-CN" altLang="en-US" cap="none" dirty="0"/>
          </a:p>
        </p:txBody>
      </p:sp>
      <p:pic>
        <p:nvPicPr>
          <p:cNvPr id="3" name="图片 2">
            <a:extLst>
              <a:ext uri="{FF2B5EF4-FFF2-40B4-BE49-F238E27FC236}">
                <a16:creationId xmlns:a16="http://schemas.microsoft.com/office/drawing/2014/main" id="{BBE84A8D-C902-4D4C-8807-543BC2CA3EFD}"/>
              </a:ext>
            </a:extLst>
          </p:cNvPr>
          <p:cNvPicPr>
            <a:picLocks noChangeAspect="1"/>
          </p:cNvPicPr>
          <p:nvPr/>
        </p:nvPicPr>
        <p:blipFill>
          <a:blip r:embed="rId2"/>
          <a:stretch>
            <a:fillRect/>
          </a:stretch>
        </p:blipFill>
        <p:spPr>
          <a:xfrm>
            <a:off x="2162699" y="2037090"/>
            <a:ext cx="7081785" cy="3694844"/>
          </a:xfrm>
          <a:prstGeom prst="rect">
            <a:avLst/>
          </a:prstGeom>
        </p:spPr>
      </p:pic>
    </p:spTree>
    <p:extLst>
      <p:ext uri="{BB962C8B-B14F-4D97-AF65-F5344CB8AC3E}">
        <p14:creationId xmlns:p14="http://schemas.microsoft.com/office/powerpoint/2010/main" val="6976108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6960E3-DB8B-7845-A7C9-CBFED75AE64E}"/>
              </a:ext>
            </a:extLst>
          </p:cNvPr>
          <p:cNvSpPr>
            <a:spLocks noGrp="1"/>
          </p:cNvSpPr>
          <p:nvPr>
            <p:ph type="title"/>
          </p:nvPr>
        </p:nvSpPr>
        <p:spPr/>
        <p:txBody>
          <a:bodyPr/>
          <a:lstStyle/>
          <a:p>
            <a:r>
              <a:rPr kumimoji="1" lang="zh-CN" altLang="en-US"/>
              <a:t>关于我</a:t>
            </a:r>
          </a:p>
        </p:txBody>
      </p:sp>
      <p:sp>
        <p:nvSpPr>
          <p:cNvPr id="3" name="内容占位符 2">
            <a:extLst>
              <a:ext uri="{FF2B5EF4-FFF2-40B4-BE49-F238E27FC236}">
                <a16:creationId xmlns:a16="http://schemas.microsoft.com/office/drawing/2014/main" id="{FD88DC85-DBD3-D947-92F8-F926D6579F6D}"/>
              </a:ext>
            </a:extLst>
          </p:cNvPr>
          <p:cNvSpPr>
            <a:spLocks noGrp="1"/>
          </p:cNvSpPr>
          <p:nvPr>
            <p:ph idx="1"/>
          </p:nvPr>
        </p:nvSpPr>
        <p:spPr/>
        <p:txBody>
          <a:bodyPr/>
          <a:lstStyle/>
          <a:p>
            <a:r>
              <a:rPr kumimoji="1" lang="zh-CN" altLang="en-US"/>
              <a:t>具有近</a:t>
            </a:r>
            <a:r>
              <a:rPr kumimoji="1" lang="en-US" altLang="zh-CN"/>
              <a:t>15</a:t>
            </a:r>
            <a:r>
              <a:rPr kumimoji="1" lang="zh-CN" altLang="en-US"/>
              <a:t>年经验的软件从业者，乐于探索和研究新技术</a:t>
            </a:r>
            <a:endParaRPr kumimoji="1" lang="en-US" altLang="zh-CN"/>
          </a:p>
          <a:p>
            <a:r>
              <a:rPr kumimoji="1" lang="zh-CN" altLang="en-US"/>
              <a:t>翻译出版多本技术图书</a:t>
            </a:r>
            <a:endParaRPr kumimoji="1" lang="en-US" altLang="zh-CN"/>
          </a:p>
          <a:p>
            <a:pPr lvl="1"/>
            <a:r>
              <a:rPr kumimoji="1" lang="en-US" altLang="zh-CN"/>
              <a:t>Spring</a:t>
            </a:r>
            <a:r>
              <a:rPr kumimoji="1" lang="zh-CN" altLang="en-US"/>
              <a:t>实战（</a:t>
            </a:r>
            <a:r>
              <a:rPr kumimoji="1" lang="en-US" altLang="zh-CN"/>
              <a:t>3-5</a:t>
            </a:r>
            <a:r>
              <a:rPr kumimoji="1" lang="zh-CN" altLang="en-US"/>
              <a:t>版）</a:t>
            </a:r>
            <a:endParaRPr kumimoji="1" lang="en-US" altLang="zh-CN"/>
          </a:p>
          <a:p>
            <a:pPr lvl="1"/>
            <a:r>
              <a:rPr kumimoji="1" lang="en-US" altLang="zh-CN"/>
              <a:t>Spring</a:t>
            </a:r>
            <a:r>
              <a:rPr kumimoji="1" lang="zh-CN" altLang="en-US"/>
              <a:t> </a:t>
            </a:r>
            <a:r>
              <a:rPr kumimoji="1" lang="en-US" altLang="zh-CN"/>
              <a:t>Data</a:t>
            </a:r>
            <a:r>
              <a:rPr kumimoji="1" lang="zh-CN" altLang="en-US"/>
              <a:t>实战</a:t>
            </a:r>
            <a:endParaRPr kumimoji="1" lang="en-US" altLang="zh-CN"/>
          </a:p>
          <a:p>
            <a:pPr lvl="1"/>
            <a:r>
              <a:rPr kumimoji="1" lang="en-US" altLang="zh-CN" err="1"/>
              <a:t>RxJava</a:t>
            </a:r>
            <a:r>
              <a:rPr kumimoji="1" lang="zh-CN" altLang="en-US"/>
              <a:t>反应式编程</a:t>
            </a:r>
            <a:endParaRPr kumimoji="1" lang="en-US" altLang="zh-CN"/>
          </a:p>
          <a:p>
            <a:pPr lvl="1"/>
            <a:r>
              <a:rPr kumimoji="1" lang="en-US" altLang="zh-CN" err="1"/>
              <a:t>gRPC</a:t>
            </a:r>
            <a:r>
              <a:rPr kumimoji="1" lang="zh-CN" altLang="en-US"/>
              <a:t>与云原生应用开发</a:t>
            </a:r>
            <a:endParaRPr kumimoji="1" lang="en-US" altLang="zh-CN"/>
          </a:p>
          <a:p>
            <a:r>
              <a:rPr kumimoji="1" lang="en-US" altLang="zh-CN" err="1"/>
              <a:t>InfoQ</a:t>
            </a:r>
            <a:r>
              <a:rPr kumimoji="1" lang="zh-CN" altLang="en-US"/>
              <a:t>技术社区编辑，翻译创作数百篇技术文章</a:t>
            </a:r>
            <a:endParaRPr kumimoji="1" lang="en-US" altLang="zh-CN"/>
          </a:p>
          <a:p>
            <a:pPr lvl="1"/>
            <a:endParaRPr kumimoji="1" lang="zh-CN" altLang="en-US"/>
          </a:p>
        </p:txBody>
      </p:sp>
    </p:spTree>
    <p:extLst>
      <p:ext uri="{BB962C8B-B14F-4D97-AF65-F5344CB8AC3E}">
        <p14:creationId xmlns:p14="http://schemas.microsoft.com/office/powerpoint/2010/main" val="7230727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6960E3-DB8B-7845-A7C9-CBFED75AE64E}"/>
              </a:ext>
            </a:extLst>
          </p:cNvPr>
          <p:cNvSpPr>
            <a:spLocks noGrp="1"/>
          </p:cNvSpPr>
          <p:nvPr>
            <p:ph type="title"/>
          </p:nvPr>
        </p:nvSpPr>
        <p:spPr/>
        <p:txBody>
          <a:bodyPr>
            <a:normAutofit/>
          </a:bodyPr>
          <a:lstStyle/>
          <a:p>
            <a:r>
              <a:rPr kumimoji="1" lang="zh-CN" altLang="en-US" cap="none" dirty="0"/>
              <a:t>一元</a:t>
            </a:r>
            <a:r>
              <a:rPr kumimoji="1" lang="en-US" altLang="zh-CN" cap="none" dirty="0"/>
              <a:t>RPC</a:t>
            </a:r>
            <a:r>
              <a:rPr kumimoji="1" lang="zh-CN" altLang="en-US" cap="none" dirty="0"/>
              <a:t>的网络流程</a:t>
            </a:r>
          </a:p>
        </p:txBody>
      </p:sp>
      <p:pic>
        <p:nvPicPr>
          <p:cNvPr id="6" name="图片 5">
            <a:extLst>
              <a:ext uri="{FF2B5EF4-FFF2-40B4-BE49-F238E27FC236}">
                <a16:creationId xmlns:a16="http://schemas.microsoft.com/office/drawing/2014/main" id="{4264DFF3-3F0A-4D4B-A6A2-D7E25324AD17}"/>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003738" y="2152401"/>
            <a:ext cx="7140262" cy="3233515"/>
          </a:xfrm>
          <a:prstGeom prst="rect">
            <a:avLst/>
          </a:prstGeom>
          <a:noFill/>
          <a:ln>
            <a:noFill/>
          </a:ln>
        </p:spPr>
      </p:pic>
    </p:spTree>
    <p:extLst>
      <p:ext uri="{BB962C8B-B14F-4D97-AF65-F5344CB8AC3E}">
        <p14:creationId xmlns:p14="http://schemas.microsoft.com/office/powerpoint/2010/main" val="40163773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6960E3-DB8B-7845-A7C9-CBFED75AE64E}"/>
              </a:ext>
            </a:extLst>
          </p:cNvPr>
          <p:cNvSpPr>
            <a:spLocks noGrp="1"/>
          </p:cNvSpPr>
          <p:nvPr>
            <p:ph type="title"/>
          </p:nvPr>
        </p:nvSpPr>
        <p:spPr/>
        <p:txBody>
          <a:bodyPr>
            <a:normAutofit/>
          </a:bodyPr>
          <a:lstStyle/>
          <a:p>
            <a:r>
              <a:rPr kumimoji="1" lang="zh-CN" altLang="en-US" cap="none" dirty="0"/>
              <a:t>服务器端流</a:t>
            </a:r>
            <a:r>
              <a:rPr kumimoji="1" lang="en-US" altLang="zh-CN" cap="none" dirty="0"/>
              <a:t>RPC</a:t>
            </a:r>
            <a:r>
              <a:rPr kumimoji="1" lang="zh-CN" altLang="en-US" cap="none" dirty="0"/>
              <a:t>的网络流程</a:t>
            </a:r>
          </a:p>
        </p:txBody>
      </p:sp>
      <p:pic>
        <p:nvPicPr>
          <p:cNvPr id="4" name="图片 3">
            <a:extLst>
              <a:ext uri="{FF2B5EF4-FFF2-40B4-BE49-F238E27FC236}">
                <a16:creationId xmlns:a16="http://schemas.microsoft.com/office/drawing/2014/main" id="{1194AC2C-956C-954E-8B63-16D9B2986AA3}"/>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631950" y="2168054"/>
            <a:ext cx="7793404" cy="3237960"/>
          </a:xfrm>
          <a:prstGeom prst="rect">
            <a:avLst/>
          </a:prstGeom>
          <a:noFill/>
          <a:ln>
            <a:noFill/>
          </a:ln>
        </p:spPr>
      </p:pic>
    </p:spTree>
    <p:extLst>
      <p:ext uri="{BB962C8B-B14F-4D97-AF65-F5344CB8AC3E}">
        <p14:creationId xmlns:p14="http://schemas.microsoft.com/office/powerpoint/2010/main" val="34737134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6960E3-DB8B-7845-A7C9-CBFED75AE64E}"/>
              </a:ext>
            </a:extLst>
          </p:cNvPr>
          <p:cNvSpPr>
            <a:spLocks noGrp="1"/>
          </p:cNvSpPr>
          <p:nvPr>
            <p:ph type="title"/>
          </p:nvPr>
        </p:nvSpPr>
        <p:spPr/>
        <p:txBody>
          <a:bodyPr>
            <a:normAutofit/>
          </a:bodyPr>
          <a:lstStyle/>
          <a:p>
            <a:r>
              <a:rPr kumimoji="1" lang="zh-CN" altLang="en-US" cap="none" dirty="0"/>
              <a:t>客户端流</a:t>
            </a:r>
            <a:r>
              <a:rPr kumimoji="1" lang="en-US" altLang="zh-CN" cap="none" dirty="0"/>
              <a:t>RPC</a:t>
            </a:r>
            <a:r>
              <a:rPr kumimoji="1" lang="zh-CN" altLang="en-US" cap="none" dirty="0"/>
              <a:t>的网络流程</a:t>
            </a:r>
          </a:p>
        </p:txBody>
      </p:sp>
      <p:pic>
        <p:nvPicPr>
          <p:cNvPr id="5" name="图片 4">
            <a:extLst>
              <a:ext uri="{FF2B5EF4-FFF2-40B4-BE49-F238E27FC236}">
                <a16:creationId xmlns:a16="http://schemas.microsoft.com/office/drawing/2014/main" id="{8EB723AA-4AA0-7B42-9D05-6A40A6A42FCB}"/>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621901" y="2140766"/>
            <a:ext cx="7642678" cy="3245150"/>
          </a:xfrm>
          <a:prstGeom prst="rect">
            <a:avLst/>
          </a:prstGeom>
          <a:noFill/>
          <a:ln>
            <a:noFill/>
          </a:ln>
        </p:spPr>
      </p:pic>
    </p:spTree>
    <p:extLst>
      <p:ext uri="{BB962C8B-B14F-4D97-AF65-F5344CB8AC3E}">
        <p14:creationId xmlns:p14="http://schemas.microsoft.com/office/powerpoint/2010/main" val="39606691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6960E3-DB8B-7845-A7C9-CBFED75AE64E}"/>
              </a:ext>
            </a:extLst>
          </p:cNvPr>
          <p:cNvSpPr>
            <a:spLocks noGrp="1"/>
          </p:cNvSpPr>
          <p:nvPr>
            <p:ph type="title"/>
          </p:nvPr>
        </p:nvSpPr>
        <p:spPr/>
        <p:txBody>
          <a:bodyPr>
            <a:normAutofit/>
          </a:bodyPr>
          <a:lstStyle/>
          <a:p>
            <a:r>
              <a:rPr kumimoji="1" lang="zh-CN" altLang="en-US" cap="none" dirty="0"/>
              <a:t>双向流</a:t>
            </a:r>
            <a:r>
              <a:rPr kumimoji="1" lang="en-US" altLang="zh-CN" cap="none" dirty="0"/>
              <a:t>RPC</a:t>
            </a:r>
            <a:r>
              <a:rPr kumimoji="1" lang="zh-CN" altLang="en-US" cap="none" dirty="0"/>
              <a:t>的网络流程</a:t>
            </a:r>
          </a:p>
        </p:txBody>
      </p:sp>
      <p:pic>
        <p:nvPicPr>
          <p:cNvPr id="5" name="图片 4">
            <a:extLst>
              <a:ext uri="{FF2B5EF4-FFF2-40B4-BE49-F238E27FC236}">
                <a16:creationId xmlns:a16="http://schemas.microsoft.com/office/drawing/2014/main" id="{551FF4D1-33EE-A24C-B229-D5AFAA11A1B5}"/>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873109" y="2098443"/>
            <a:ext cx="7411567" cy="3086505"/>
          </a:xfrm>
          <a:prstGeom prst="rect">
            <a:avLst/>
          </a:prstGeom>
          <a:noFill/>
          <a:ln>
            <a:noFill/>
          </a:ln>
        </p:spPr>
      </p:pic>
    </p:spTree>
    <p:extLst>
      <p:ext uri="{BB962C8B-B14F-4D97-AF65-F5344CB8AC3E}">
        <p14:creationId xmlns:p14="http://schemas.microsoft.com/office/powerpoint/2010/main" val="5357934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6960E3-DB8B-7845-A7C9-CBFED75AE64E}"/>
              </a:ext>
            </a:extLst>
          </p:cNvPr>
          <p:cNvSpPr>
            <a:spLocks noGrp="1"/>
          </p:cNvSpPr>
          <p:nvPr>
            <p:ph type="title"/>
          </p:nvPr>
        </p:nvSpPr>
        <p:spPr/>
        <p:txBody>
          <a:bodyPr/>
          <a:lstStyle/>
          <a:p>
            <a:r>
              <a:rPr kumimoji="1" lang="en-US" altLang="zh-CN"/>
              <a:t>Agenda</a:t>
            </a:r>
            <a:endParaRPr kumimoji="1" lang="zh-CN" altLang="en-US"/>
          </a:p>
        </p:txBody>
      </p:sp>
      <p:sp>
        <p:nvSpPr>
          <p:cNvPr id="3" name="内容占位符 2">
            <a:extLst>
              <a:ext uri="{FF2B5EF4-FFF2-40B4-BE49-F238E27FC236}">
                <a16:creationId xmlns:a16="http://schemas.microsoft.com/office/drawing/2014/main" id="{FD88DC85-DBD3-D947-92F8-F926D6579F6D}"/>
              </a:ext>
            </a:extLst>
          </p:cNvPr>
          <p:cNvSpPr>
            <a:spLocks noGrp="1"/>
          </p:cNvSpPr>
          <p:nvPr>
            <p:ph idx="1"/>
          </p:nvPr>
        </p:nvSpPr>
        <p:spPr>
          <a:xfrm>
            <a:off x="1451579" y="2015732"/>
            <a:ext cx="9603275" cy="2755965"/>
          </a:xfrm>
        </p:spPr>
        <p:txBody>
          <a:bodyPr/>
          <a:lstStyle/>
          <a:p>
            <a:r>
              <a:rPr kumimoji="1" lang="en-US" altLang="zh-CN" err="1"/>
              <a:t>gRPC</a:t>
            </a:r>
            <a:r>
              <a:rPr kumimoji="1" lang="zh-CN" altLang="en-US"/>
              <a:t>简介</a:t>
            </a:r>
            <a:endParaRPr kumimoji="1" lang="en-US" altLang="zh-CN"/>
          </a:p>
          <a:p>
            <a:r>
              <a:rPr kumimoji="1" lang="en-US" altLang="zh-CN" err="1"/>
              <a:t>gRPC</a:t>
            </a:r>
            <a:r>
              <a:rPr kumimoji="1" lang="zh-CN" altLang="en-US"/>
              <a:t>的四种通信模式</a:t>
            </a:r>
            <a:endParaRPr kumimoji="1" lang="en-US" altLang="zh-CN"/>
          </a:p>
          <a:p>
            <a:r>
              <a:rPr kumimoji="1" lang="en-US" altLang="zh-CN" err="1"/>
              <a:t>gRPC</a:t>
            </a:r>
            <a:r>
              <a:rPr kumimoji="1" lang="zh-CN" altLang="en-US"/>
              <a:t>的底层原理</a:t>
            </a:r>
            <a:endParaRPr kumimoji="1" lang="en-US" altLang="zh-CN"/>
          </a:p>
          <a:p>
            <a:r>
              <a:rPr kumimoji="1" lang="en-US" altLang="zh-CN" b="1" i="1" err="1"/>
              <a:t>gRPC</a:t>
            </a:r>
            <a:r>
              <a:rPr kumimoji="1" lang="zh-CN" altLang="en-US" b="1" i="1"/>
              <a:t>的高级用法</a:t>
            </a:r>
            <a:endParaRPr kumimoji="1" lang="en-US" altLang="zh-CN" b="1" i="1"/>
          </a:p>
          <a:p>
            <a:r>
              <a:rPr kumimoji="1" lang="en-US" altLang="zh-CN" err="1"/>
              <a:t>gRPC</a:t>
            </a:r>
            <a:r>
              <a:rPr kumimoji="1" lang="zh-CN" altLang="en-US"/>
              <a:t>与云原生生态</a:t>
            </a:r>
            <a:endParaRPr kumimoji="1" lang="en-US" altLang="zh-CN"/>
          </a:p>
        </p:txBody>
      </p:sp>
    </p:spTree>
    <p:extLst>
      <p:ext uri="{BB962C8B-B14F-4D97-AF65-F5344CB8AC3E}">
        <p14:creationId xmlns:p14="http://schemas.microsoft.com/office/powerpoint/2010/main" val="26143037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6960E3-DB8B-7845-A7C9-CBFED75AE64E}"/>
              </a:ext>
            </a:extLst>
          </p:cNvPr>
          <p:cNvSpPr>
            <a:spLocks noGrp="1"/>
          </p:cNvSpPr>
          <p:nvPr>
            <p:ph type="title"/>
          </p:nvPr>
        </p:nvSpPr>
        <p:spPr/>
        <p:txBody>
          <a:bodyPr>
            <a:normAutofit/>
          </a:bodyPr>
          <a:lstStyle/>
          <a:p>
            <a:r>
              <a:rPr kumimoji="1" lang="en-US" altLang="zh-CN" cap="none" dirty="0" err="1"/>
              <a:t>gRPC</a:t>
            </a:r>
            <a:r>
              <a:rPr kumimoji="1" lang="zh-CN" altLang="en-US" cap="none" dirty="0"/>
              <a:t>的高级特性</a:t>
            </a:r>
          </a:p>
        </p:txBody>
      </p:sp>
      <p:sp>
        <p:nvSpPr>
          <p:cNvPr id="4" name="内容占位符 2">
            <a:extLst>
              <a:ext uri="{FF2B5EF4-FFF2-40B4-BE49-F238E27FC236}">
                <a16:creationId xmlns:a16="http://schemas.microsoft.com/office/drawing/2014/main" id="{4C881CEB-01D3-FC48-AB7F-273E066D4C60}"/>
              </a:ext>
            </a:extLst>
          </p:cNvPr>
          <p:cNvSpPr>
            <a:spLocks noGrp="1"/>
          </p:cNvSpPr>
          <p:nvPr>
            <p:ph idx="1"/>
          </p:nvPr>
        </p:nvSpPr>
        <p:spPr>
          <a:xfrm>
            <a:off x="1371191" y="2051017"/>
            <a:ext cx="3853951" cy="3254513"/>
          </a:xfrm>
        </p:spPr>
        <p:txBody>
          <a:bodyPr>
            <a:normAutofit lnSpcReduction="10000"/>
          </a:bodyPr>
          <a:lstStyle/>
          <a:p>
            <a:r>
              <a:rPr kumimoji="1" lang="zh-CN" altLang="en-US" dirty="0"/>
              <a:t>数据压缩</a:t>
            </a:r>
            <a:endParaRPr kumimoji="1" lang="en-US" altLang="zh-CN" dirty="0"/>
          </a:p>
          <a:p>
            <a:r>
              <a:rPr kumimoji="1" lang="zh-CN" altLang="en-US" dirty="0"/>
              <a:t>拦截器</a:t>
            </a:r>
            <a:endParaRPr kumimoji="1" lang="en-US" altLang="zh-CN" dirty="0"/>
          </a:p>
          <a:p>
            <a:r>
              <a:rPr kumimoji="1" lang="zh-CN" altLang="en-US" dirty="0"/>
              <a:t>截止时间</a:t>
            </a:r>
            <a:endParaRPr kumimoji="1" lang="en-US" altLang="zh-CN" dirty="0"/>
          </a:p>
          <a:p>
            <a:r>
              <a:rPr kumimoji="1" lang="zh-CN" altLang="en-US" dirty="0"/>
              <a:t>错误处理</a:t>
            </a:r>
            <a:endParaRPr kumimoji="1" lang="en-US" altLang="zh-CN" dirty="0"/>
          </a:p>
          <a:p>
            <a:r>
              <a:rPr kumimoji="1" lang="zh-CN" altLang="en-US" dirty="0"/>
              <a:t>多路复用</a:t>
            </a:r>
            <a:endParaRPr kumimoji="1" lang="en-US" altLang="zh-CN" dirty="0"/>
          </a:p>
          <a:p>
            <a:r>
              <a:rPr kumimoji="1" lang="zh-CN" altLang="en-US" dirty="0"/>
              <a:t>元数据</a:t>
            </a:r>
            <a:endParaRPr kumimoji="1" lang="en-US" altLang="zh-CN" dirty="0"/>
          </a:p>
          <a:p>
            <a:r>
              <a:rPr kumimoji="1" lang="zh-CN" altLang="en-US" dirty="0"/>
              <a:t>安全性</a:t>
            </a:r>
            <a:endParaRPr kumimoji="1" lang="en-US" altLang="zh-CN" dirty="0"/>
          </a:p>
        </p:txBody>
      </p:sp>
    </p:spTree>
    <p:extLst>
      <p:ext uri="{BB962C8B-B14F-4D97-AF65-F5344CB8AC3E}">
        <p14:creationId xmlns:p14="http://schemas.microsoft.com/office/powerpoint/2010/main" val="8048284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6960E3-DB8B-7845-A7C9-CBFED75AE64E}"/>
              </a:ext>
            </a:extLst>
          </p:cNvPr>
          <p:cNvSpPr>
            <a:spLocks noGrp="1"/>
          </p:cNvSpPr>
          <p:nvPr>
            <p:ph type="title"/>
          </p:nvPr>
        </p:nvSpPr>
        <p:spPr/>
        <p:txBody>
          <a:bodyPr>
            <a:normAutofit/>
          </a:bodyPr>
          <a:lstStyle/>
          <a:p>
            <a:r>
              <a:rPr kumimoji="1" lang="en-US" altLang="zh-CN" cap="none" dirty="0" err="1"/>
              <a:t>gRPC</a:t>
            </a:r>
            <a:r>
              <a:rPr kumimoji="1" lang="zh-CN" altLang="en-US" cap="none" dirty="0"/>
              <a:t>的高级特性：拦截器</a:t>
            </a:r>
          </a:p>
        </p:txBody>
      </p:sp>
      <p:sp>
        <p:nvSpPr>
          <p:cNvPr id="4" name="内容占位符 2">
            <a:extLst>
              <a:ext uri="{FF2B5EF4-FFF2-40B4-BE49-F238E27FC236}">
                <a16:creationId xmlns:a16="http://schemas.microsoft.com/office/drawing/2014/main" id="{4C881CEB-01D3-FC48-AB7F-273E066D4C60}"/>
              </a:ext>
            </a:extLst>
          </p:cNvPr>
          <p:cNvSpPr>
            <a:spLocks noGrp="1"/>
          </p:cNvSpPr>
          <p:nvPr>
            <p:ph idx="1"/>
          </p:nvPr>
        </p:nvSpPr>
        <p:spPr>
          <a:xfrm>
            <a:off x="1371192" y="2051017"/>
            <a:ext cx="3652984" cy="2755965"/>
          </a:xfrm>
        </p:spPr>
        <p:txBody>
          <a:bodyPr>
            <a:normAutofit/>
          </a:bodyPr>
          <a:lstStyle/>
          <a:p>
            <a:r>
              <a:rPr kumimoji="1" lang="zh-CN" altLang="en-US" dirty="0"/>
              <a:t>客户端拦截器</a:t>
            </a:r>
            <a:endParaRPr kumimoji="1" lang="en-US" altLang="zh-CN" dirty="0"/>
          </a:p>
          <a:p>
            <a:r>
              <a:rPr kumimoji="1" lang="zh-CN" altLang="en-US" dirty="0"/>
              <a:t>服务器端拦截器</a:t>
            </a:r>
            <a:endParaRPr kumimoji="1" lang="en-US" altLang="zh-CN" dirty="0"/>
          </a:p>
        </p:txBody>
      </p:sp>
      <p:pic>
        <p:nvPicPr>
          <p:cNvPr id="5" name="图片 4">
            <a:extLst>
              <a:ext uri="{FF2B5EF4-FFF2-40B4-BE49-F238E27FC236}">
                <a16:creationId xmlns:a16="http://schemas.microsoft.com/office/drawing/2014/main" id="{5B550799-F25C-584A-9279-5EBC11944E57}"/>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4150355" y="2051017"/>
            <a:ext cx="6034942" cy="3274609"/>
          </a:xfrm>
          <a:prstGeom prst="rect">
            <a:avLst/>
          </a:prstGeom>
          <a:noFill/>
          <a:ln>
            <a:noFill/>
          </a:ln>
        </p:spPr>
      </p:pic>
    </p:spTree>
    <p:extLst>
      <p:ext uri="{BB962C8B-B14F-4D97-AF65-F5344CB8AC3E}">
        <p14:creationId xmlns:p14="http://schemas.microsoft.com/office/powerpoint/2010/main" val="2463682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6960E3-DB8B-7845-A7C9-CBFED75AE64E}"/>
              </a:ext>
            </a:extLst>
          </p:cNvPr>
          <p:cNvSpPr>
            <a:spLocks noGrp="1"/>
          </p:cNvSpPr>
          <p:nvPr>
            <p:ph type="title"/>
          </p:nvPr>
        </p:nvSpPr>
        <p:spPr/>
        <p:txBody>
          <a:bodyPr>
            <a:normAutofit/>
          </a:bodyPr>
          <a:lstStyle/>
          <a:p>
            <a:r>
              <a:rPr kumimoji="1" lang="en-US" altLang="zh-CN" cap="none" dirty="0" err="1"/>
              <a:t>gRPC</a:t>
            </a:r>
            <a:r>
              <a:rPr kumimoji="1" lang="zh-CN" altLang="en-US" cap="none" dirty="0"/>
              <a:t>的高级特性：错误处理</a:t>
            </a:r>
          </a:p>
        </p:txBody>
      </p:sp>
      <p:sp>
        <p:nvSpPr>
          <p:cNvPr id="4" name="内容占位符 2">
            <a:extLst>
              <a:ext uri="{FF2B5EF4-FFF2-40B4-BE49-F238E27FC236}">
                <a16:creationId xmlns:a16="http://schemas.microsoft.com/office/drawing/2014/main" id="{4C881CEB-01D3-FC48-AB7F-273E066D4C60}"/>
              </a:ext>
            </a:extLst>
          </p:cNvPr>
          <p:cNvSpPr>
            <a:spLocks noGrp="1"/>
          </p:cNvSpPr>
          <p:nvPr>
            <p:ph idx="1"/>
          </p:nvPr>
        </p:nvSpPr>
        <p:spPr>
          <a:xfrm>
            <a:off x="1371192" y="2051017"/>
            <a:ext cx="4175498" cy="2755965"/>
          </a:xfrm>
        </p:spPr>
        <p:txBody>
          <a:bodyPr>
            <a:normAutofit/>
          </a:bodyPr>
          <a:lstStyle/>
          <a:p>
            <a:r>
              <a:rPr kumimoji="1" lang="zh-CN" altLang="en-US" dirty="0"/>
              <a:t>服务端定义了多种错误码</a:t>
            </a:r>
            <a:endParaRPr kumimoji="1" lang="en-US" altLang="zh-CN" dirty="0"/>
          </a:p>
          <a:p>
            <a:r>
              <a:rPr kumimoji="1" lang="zh-CN" altLang="en-US" dirty="0"/>
              <a:t>客户端只需要处理对应的异常</a:t>
            </a:r>
            <a:endParaRPr kumimoji="1" lang="en-US" altLang="zh-CN" dirty="0"/>
          </a:p>
        </p:txBody>
      </p:sp>
      <p:pic>
        <p:nvPicPr>
          <p:cNvPr id="7" name="图片 6">
            <a:extLst>
              <a:ext uri="{FF2B5EF4-FFF2-40B4-BE49-F238E27FC236}">
                <a16:creationId xmlns:a16="http://schemas.microsoft.com/office/drawing/2014/main" id="{B825A131-5D4D-844A-89B4-76237E8773AC}"/>
              </a:ext>
            </a:extLst>
          </p:cNvPr>
          <p:cNvPicPr>
            <a:picLocks noChangeAspect="1"/>
          </p:cNvPicPr>
          <p:nvPr/>
        </p:nvPicPr>
        <p:blipFill>
          <a:blip r:embed="rId2"/>
          <a:stretch>
            <a:fillRect/>
          </a:stretch>
        </p:blipFill>
        <p:spPr>
          <a:xfrm>
            <a:off x="3701554" y="3324748"/>
            <a:ext cx="7353300" cy="2057400"/>
          </a:xfrm>
          <a:prstGeom prst="rect">
            <a:avLst/>
          </a:prstGeom>
        </p:spPr>
      </p:pic>
    </p:spTree>
    <p:extLst>
      <p:ext uri="{BB962C8B-B14F-4D97-AF65-F5344CB8AC3E}">
        <p14:creationId xmlns:p14="http://schemas.microsoft.com/office/powerpoint/2010/main" val="9038581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6960E3-DB8B-7845-A7C9-CBFED75AE64E}"/>
              </a:ext>
            </a:extLst>
          </p:cNvPr>
          <p:cNvSpPr>
            <a:spLocks noGrp="1"/>
          </p:cNvSpPr>
          <p:nvPr>
            <p:ph type="title"/>
          </p:nvPr>
        </p:nvSpPr>
        <p:spPr/>
        <p:txBody>
          <a:bodyPr>
            <a:normAutofit/>
          </a:bodyPr>
          <a:lstStyle/>
          <a:p>
            <a:r>
              <a:rPr kumimoji="1" lang="en-US" altLang="zh-CN" cap="none" dirty="0" err="1"/>
              <a:t>gRPC</a:t>
            </a:r>
            <a:r>
              <a:rPr kumimoji="1" lang="zh-CN" altLang="en-US" cap="none" dirty="0"/>
              <a:t>的高级特性：截止时间</a:t>
            </a:r>
          </a:p>
        </p:txBody>
      </p:sp>
      <p:pic>
        <p:nvPicPr>
          <p:cNvPr id="8" name="图片 7">
            <a:extLst>
              <a:ext uri="{FF2B5EF4-FFF2-40B4-BE49-F238E27FC236}">
                <a16:creationId xmlns:a16="http://schemas.microsoft.com/office/drawing/2014/main" id="{E7E71DAF-8B65-C746-8E0E-EA9E9E950C7F}"/>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827703" y="2048811"/>
            <a:ext cx="5733491" cy="1049234"/>
          </a:xfrm>
          <a:prstGeom prst="rect">
            <a:avLst/>
          </a:prstGeom>
          <a:noFill/>
          <a:ln>
            <a:noFill/>
          </a:ln>
        </p:spPr>
      </p:pic>
      <p:pic>
        <p:nvPicPr>
          <p:cNvPr id="6" name="图片 5">
            <a:extLst>
              <a:ext uri="{FF2B5EF4-FFF2-40B4-BE49-F238E27FC236}">
                <a16:creationId xmlns:a16="http://schemas.microsoft.com/office/drawing/2014/main" id="{A159958E-C520-D14D-BF55-1ED8E888E3A4}"/>
              </a:ext>
            </a:extLst>
          </p:cNvPr>
          <p:cNvPicPr>
            <a:picLocks noChangeAspect="1"/>
          </p:cNvPicPr>
          <p:nvPr/>
        </p:nvPicPr>
        <p:blipFill>
          <a:blip r:embed="rId3"/>
          <a:stretch>
            <a:fillRect/>
          </a:stretch>
        </p:blipFill>
        <p:spPr>
          <a:xfrm>
            <a:off x="1578986" y="3634572"/>
            <a:ext cx="9194800" cy="533400"/>
          </a:xfrm>
          <a:prstGeom prst="rect">
            <a:avLst/>
          </a:prstGeom>
        </p:spPr>
      </p:pic>
    </p:spTree>
    <p:extLst>
      <p:ext uri="{BB962C8B-B14F-4D97-AF65-F5344CB8AC3E}">
        <p14:creationId xmlns:p14="http://schemas.microsoft.com/office/powerpoint/2010/main" val="37115388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6960E3-DB8B-7845-A7C9-CBFED75AE64E}"/>
              </a:ext>
            </a:extLst>
          </p:cNvPr>
          <p:cNvSpPr>
            <a:spLocks noGrp="1"/>
          </p:cNvSpPr>
          <p:nvPr>
            <p:ph type="title"/>
          </p:nvPr>
        </p:nvSpPr>
        <p:spPr/>
        <p:txBody>
          <a:bodyPr>
            <a:normAutofit/>
          </a:bodyPr>
          <a:lstStyle/>
          <a:p>
            <a:r>
              <a:rPr kumimoji="1" lang="en-US" altLang="zh-CN" cap="none" dirty="0" err="1"/>
              <a:t>gRPC</a:t>
            </a:r>
            <a:r>
              <a:rPr kumimoji="1" lang="zh-CN" altLang="en-US" cap="none" dirty="0"/>
              <a:t>的高级特性：安全性</a:t>
            </a:r>
          </a:p>
        </p:txBody>
      </p:sp>
      <p:sp>
        <p:nvSpPr>
          <p:cNvPr id="5" name="内容占位符 2">
            <a:extLst>
              <a:ext uri="{FF2B5EF4-FFF2-40B4-BE49-F238E27FC236}">
                <a16:creationId xmlns:a16="http://schemas.microsoft.com/office/drawing/2014/main" id="{5AA837DD-71EE-F94C-A2AC-7D0BE561FA3A}"/>
              </a:ext>
            </a:extLst>
          </p:cNvPr>
          <p:cNvSpPr>
            <a:spLocks noGrp="1"/>
          </p:cNvSpPr>
          <p:nvPr>
            <p:ph idx="1"/>
          </p:nvPr>
        </p:nvSpPr>
        <p:spPr>
          <a:xfrm>
            <a:off x="1371192" y="2051017"/>
            <a:ext cx="9603274" cy="2755965"/>
          </a:xfrm>
        </p:spPr>
        <p:txBody>
          <a:bodyPr>
            <a:normAutofit lnSpcReduction="10000"/>
          </a:bodyPr>
          <a:lstStyle/>
          <a:p>
            <a:r>
              <a:rPr kumimoji="1" lang="zh-CN" altLang="en-US" dirty="0"/>
              <a:t>基于</a:t>
            </a:r>
            <a:r>
              <a:rPr kumimoji="1" lang="en-US" altLang="zh-CN" dirty="0"/>
              <a:t>TLS</a:t>
            </a:r>
            <a:r>
              <a:rPr kumimoji="1" lang="zh-CN" altLang="en-US" dirty="0"/>
              <a:t>的安全通信</a:t>
            </a:r>
            <a:endParaRPr kumimoji="1" lang="en-US" altLang="zh-CN" dirty="0"/>
          </a:p>
          <a:p>
            <a:pPr lvl="1"/>
            <a:r>
              <a:rPr kumimoji="1" lang="zh-CN" altLang="en-US" dirty="0"/>
              <a:t>单向安全连接</a:t>
            </a:r>
            <a:endParaRPr kumimoji="1" lang="en-US" altLang="zh-CN" dirty="0"/>
          </a:p>
          <a:p>
            <a:pPr lvl="1"/>
            <a:r>
              <a:rPr lang="en-US" altLang="zh-CN" dirty="0" err="1"/>
              <a:t>mTLS</a:t>
            </a:r>
            <a:r>
              <a:rPr lang="zh-CN" altLang="en-US" dirty="0"/>
              <a:t>连接：将</a:t>
            </a:r>
            <a:r>
              <a:rPr lang="zh-CN" altLang="zh-CN" dirty="0"/>
              <a:t>服务器配置为仅能接受来自一组范围有限的且已验证的客户端的连接 </a:t>
            </a:r>
            <a:endParaRPr lang="en-US" altLang="zh-CN" dirty="0"/>
          </a:p>
          <a:p>
            <a:r>
              <a:rPr lang="zh-CN" altLang="en-US" dirty="0"/>
              <a:t>用户认证</a:t>
            </a:r>
            <a:endParaRPr lang="en-US" altLang="zh-CN" dirty="0"/>
          </a:p>
          <a:p>
            <a:pPr lvl="1"/>
            <a:r>
              <a:rPr lang="en-US" altLang="zh-CN" dirty="0"/>
              <a:t>Basic</a:t>
            </a:r>
            <a:r>
              <a:rPr lang="zh-CN" altLang="en-US" dirty="0"/>
              <a:t>认证</a:t>
            </a:r>
            <a:endParaRPr lang="en-US" altLang="zh-CN" dirty="0"/>
          </a:p>
          <a:p>
            <a:pPr lvl="1"/>
            <a:r>
              <a:rPr lang="en-US" altLang="zh-CN" dirty="0"/>
              <a:t>OAuth 2.0</a:t>
            </a:r>
          </a:p>
          <a:p>
            <a:pPr lvl="1"/>
            <a:r>
              <a:rPr lang="en-US" altLang="zh-CN" dirty="0"/>
              <a:t>JWT</a:t>
            </a:r>
            <a:r>
              <a:rPr lang="zh-CN" altLang="en-US" dirty="0"/>
              <a:t>认证</a:t>
            </a:r>
            <a:endParaRPr lang="en-US" altLang="zh-CN" dirty="0"/>
          </a:p>
          <a:p>
            <a:pPr lvl="1"/>
            <a:endParaRPr kumimoji="1" lang="en-US" altLang="zh-CN" dirty="0"/>
          </a:p>
        </p:txBody>
      </p:sp>
    </p:spTree>
    <p:extLst>
      <p:ext uri="{BB962C8B-B14F-4D97-AF65-F5344CB8AC3E}">
        <p14:creationId xmlns:p14="http://schemas.microsoft.com/office/powerpoint/2010/main" val="38608145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6960E3-DB8B-7845-A7C9-CBFED75AE64E}"/>
              </a:ext>
            </a:extLst>
          </p:cNvPr>
          <p:cNvSpPr>
            <a:spLocks noGrp="1"/>
          </p:cNvSpPr>
          <p:nvPr>
            <p:ph type="title"/>
          </p:nvPr>
        </p:nvSpPr>
        <p:spPr/>
        <p:txBody>
          <a:bodyPr/>
          <a:lstStyle/>
          <a:p>
            <a:r>
              <a:rPr kumimoji="1" lang="en-US" altLang="zh-CN"/>
              <a:t>Agenda</a:t>
            </a:r>
            <a:endParaRPr kumimoji="1" lang="zh-CN" altLang="en-US"/>
          </a:p>
        </p:txBody>
      </p:sp>
      <p:sp>
        <p:nvSpPr>
          <p:cNvPr id="3" name="内容占位符 2">
            <a:extLst>
              <a:ext uri="{FF2B5EF4-FFF2-40B4-BE49-F238E27FC236}">
                <a16:creationId xmlns:a16="http://schemas.microsoft.com/office/drawing/2014/main" id="{FD88DC85-DBD3-D947-92F8-F926D6579F6D}"/>
              </a:ext>
            </a:extLst>
          </p:cNvPr>
          <p:cNvSpPr>
            <a:spLocks noGrp="1"/>
          </p:cNvSpPr>
          <p:nvPr>
            <p:ph idx="1"/>
          </p:nvPr>
        </p:nvSpPr>
        <p:spPr>
          <a:xfrm>
            <a:off x="1451579" y="2015732"/>
            <a:ext cx="9603275" cy="2755965"/>
          </a:xfrm>
        </p:spPr>
        <p:txBody>
          <a:bodyPr/>
          <a:lstStyle/>
          <a:p>
            <a:r>
              <a:rPr kumimoji="1" lang="en-US" altLang="zh-CN" b="1" i="1" err="1"/>
              <a:t>gRPC</a:t>
            </a:r>
            <a:r>
              <a:rPr kumimoji="1" lang="zh-CN" altLang="en-US" b="1" i="1"/>
              <a:t>简介</a:t>
            </a:r>
            <a:endParaRPr kumimoji="1" lang="en-US" altLang="zh-CN" b="1" i="1"/>
          </a:p>
          <a:p>
            <a:r>
              <a:rPr kumimoji="1" lang="en-US" altLang="zh-CN" err="1"/>
              <a:t>gRPC</a:t>
            </a:r>
            <a:r>
              <a:rPr kumimoji="1" lang="zh-CN" altLang="en-US"/>
              <a:t>的四种通信模式</a:t>
            </a:r>
            <a:endParaRPr kumimoji="1" lang="en-US" altLang="zh-CN"/>
          </a:p>
          <a:p>
            <a:r>
              <a:rPr kumimoji="1" lang="en-US" altLang="zh-CN" err="1"/>
              <a:t>gRPC</a:t>
            </a:r>
            <a:r>
              <a:rPr kumimoji="1" lang="zh-CN" altLang="en-US"/>
              <a:t>的底层原理</a:t>
            </a:r>
            <a:endParaRPr kumimoji="1" lang="en-US" altLang="zh-CN"/>
          </a:p>
          <a:p>
            <a:r>
              <a:rPr kumimoji="1" lang="en-US" altLang="zh-CN" err="1"/>
              <a:t>gRPC</a:t>
            </a:r>
            <a:r>
              <a:rPr kumimoji="1" lang="zh-CN" altLang="en-US"/>
              <a:t>的高级用法</a:t>
            </a:r>
            <a:endParaRPr kumimoji="1" lang="en-US" altLang="zh-CN"/>
          </a:p>
          <a:p>
            <a:r>
              <a:rPr kumimoji="1" lang="en-US" altLang="zh-CN" err="1"/>
              <a:t>gRPC</a:t>
            </a:r>
            <a:r>
              <a:rPr kumimoji="1" lang="zh-CN" altLang="en-US"/>
              <a:t>与云原生生态</a:t>
            </a:r>
            <a:endParaRPr kumimoji="1" lang="en-US" altLang="zh-CN"/>
          </a:p>
        </p:txBody>
      </p:sp>
    </p:spTree>
    <p:extLst>
      <p:ext uri="{BB962C8B-B14F-4D97-AF65-F5344CB8AC3E}">
        <p14:creationId xmlns:p14="http://schemas.microsoft.com/office/powerpoint/2010/main" val="273443363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6960E3-DB8B-7845-A7C9-CBFED75AE64E}"/>
              </a:ext>
            </a:extLst>
          </p:cNvPr>
          <p:cNvSpPr>
            <a:spLocks noGrp="1"/>
          </p:cNvSpPr>
          <p:nvPr>
            <p:ph type="title"/>
          </p:nvPr>
        </p:nvSpPr>
        <p:spPr/>
        <p:txBody>
          <a:bodyPr/>
          <a:lstStyle/>
          <a:p>
            <a:r>
              <a:rPr kumimoji="1" lang="en-US" altLang="zh-CN"/>
              <a:t>Agenda</a:t>
            </a:r>
            <a:endParaRPr kumimoji="1" lang="zh-CN" altLang="en-US"/>
          </a:p>
        </p:txBody>
      </p:sp>
      <p:sp>
        <p:nvSpPr>
          <p:cNvPr id="3" name="内容占位符 2">
            <a:extLst>
              <a:ext uri="{FF2B5EF4-FFF2-40B4-BE49-F238E27FC236}">
                <a16:creationId xmlns:a16="http://schemas.microsoft.com/office/drawing/2014/main" id="{FD88DC85-DBD3-D947-92F8-F926D6579F6D}"/>
              </a:ext>
            </a:extLst>
          </p:cNvPr>
          <p:cNvSpPr>
            <a:spLocks noGrp="1"/>
          </p:cNvSpPr>
          <p:nvPr>
            <p:ph idx="1"/>
          </p:nvPr>
        </p:nvSpPr>
        <p:spPr>
          <a:xfrm>
            <a:off x="1451579" y="2015732"/>
            <a:ext cx="9603275" cy="2755965"/>
          </a:xfrm>
        </p:spPr>
        <p:txBody>
          <a:bodyPr/>
          <a:lstStyle/>
          <a:p>
            <a:r>
              <a:rPr kumimoji="1" lang="en-US" altLang="zh-CN" err="1"/>
              <a:t>gRPC</a:t>
            </a:r>
            <a:r>
              <a:rPr kumimoji="1" lang="zh-CN" altLang="en-US"/>
              <a:t>简介</a:t>
            </a:r>
            <a:endParaRPr kumimoji="1" lang="en-US" altLang="zh-CN"/>
          </a:p>
          <a:p>
            <a:r>
              <a:rPr kumimoji="1" lang="en-US" altLang="zh-CN" err="1"/>
              <a:t>gRPC</a:t>
            </a:r>
            <a:r>
              <a:rPr kumimoji="1" lang="zh-CN" altLang="en-US"/>
              <a:t>的四种通信模式</a:t>
            </a:r>
            <a:endParaRPr kumimoji="1" lang="en-US" altLang="zh-CN"/>
          </a:p>
          <a:p>
            <a:r>
              <a:rPr kumimoji="1" lang="en-US" altLang="zh-CN" err="1"/>
              <a:t>gRPC</a:t>
            </a:r>
            <a:r>
              <a:rPr kumimoji="1" lang="zh-CN" altLang="en-US"/>
              <a:t>的底层原理</a:t>
            </a:r>
            <a:endParaRPr kumimoji="1" lang="en-US" altLang="zh-CN"/>
          </a:p>
          <a:p>
            <a:r>
              <a:rPr kumimoji="1" lang="en-US" altLang="zh-CN" err="1"/>
              <a:t>gRPC</a:t>
            </a:r>
            <a:r>
              <a:rPr kumimoji="1" lang="zh-CN" altLang="en-US"/>
              <a:t>的高级用法</a:t>
            </a:r>
            <a:endParaRPr kumimoji="1" lang="en-US" altLang="zh-CN"/>
          </a:p>
          <a:p>
            <a:r>
              <a:rPr kumimoji="1" lang="en-US" altLang="zh-CN" b="1" i="1" err="1"/>
              <a:t>gRPC</a:t>
            </a:r>
            <a:r>
              <a:rPr kumimoji="1" lang="zh-CN" altLang="en-US" b="1" i="1"/>
              <a:t>与云原生生态</a:t>
            </a:r>
            <a:endParaRPr kumimoji="1" lang="en-US" altLang="zh-CN" b="1" i="1"/>
          </a:p>
        </p:txBody>
      </p:sp>
    </p:spTree>
    <p:extLst>
      <p:ext uri="{BB962C8B-B14F-4D97-AF65-F5344CB8AC3E}">
        <p14:creationId xmlns:p14="http://schemas.microsoft.com/office/powerpoint/2010/main" val="14438724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6960E3-DB8B-7845-A7C9-CBFED75AE64E}"/>
              </a:ext>
            </a:extLst>
          </p:cNvPr>
          <p:cNvSpPr>
            <a:spLocks noGrp="1"/>
          </p:cNvSpPr>
          <p:nvPr>
            <p:ph type="title"/>
          </p:nvPr>
        </p:nvSpPr>
        <p:spPr/>
        <p:txBody>
          <a:bodyPr>
            <a:normAutofit/>
          </a:bodyPr>
          <a:lstStyle/>
          <a:p>
            <a:r>
              <a:rPr kumimoji="1" lang="en-US" altLang="zh-CN" cap="none" dirty="0" err="1"/>
              <a:t>gRPC</a:t>
            </a:r>
            <a:r>
              <a:rPr kumimoji="1" lang="zh-CN" altLang="en-US" cap="none" dirty="0"/>
              <a:t>与</a:t>
            </a:r>
            <a:r>
              <a:rPr kumimoji="1" lang="en-US" altLang="zh-CN" cap="none" dirty="0"/>
              <a:t>REST</a:t>
            </a:r>
            <a:r>
              <a:rPr kumimoji="1" lang="zh-CN" altLang="en-US" cap="none" dirty="0"/>
              <a:t>、</a:t>
            </a:r>
            <a:r>
              <a:rPr kumimoji="1" lang="en-US" altLang="zh-CN" cap="none" dirty="0" err="1"/>
              <a:t>GraphQL</a:t>
            </a:r>
            <a:r>
              <a:rPr kumimoji="1" lang="zh-CN" altLang="en-US" cap="none" dirty="0"/>
              <a:t>等技术的对比</a:t>
            </a:r>
          </a:p>
        </p:txBody>
      </p:sp>
      <p:sp>
        <p:nvSpPr>
          <p:cNvPr id="5" name="内容占位符 2">
            <a:extLst>
              <a:ext uri="{FF2B5EF4-FFF2-40B4-BE49-F238E27FC236}">
                <a16:creationId xmlns:a16="http://schemas.microsoft.com/office/drawing/2014/main" id="{5AA837DD-71EE-F94C-A2AC-7D0BE561FA3A}"/>
              </a:ext>
            </a:extLst>
          </p:cNvPr>
          <p:cNvSpPr>
            <a:spLocks noGrp="1"/>
          </p:cNvSpPr>
          <p:nvPr>
            <p:ph idx="1"/>
          </p:nvPr>
        </p:nvSpPr>
        <p:spPr>
          <a:xfrm>
            <a:off x="1371192" y="2051017"/>
            <a:ext cx="9603274" cy="3274609"/>
          </a:xfrm>
        </p:spPr>
        <p:txBody>
          <a:bodyPr>
            <a:normAutofit lnSpcReduction="10000"/>
          </a:bodyPr>
          <a:lstStyle/>
          <a:p>
            <a:r>
              <a:rPr kumimoji="1" lang="en-US" altLang="zh-CN" dirty="0" err="1"/>
              <a:t>gRPC</a:t>
            </a:r>
            <a:r>
              <a:rPr kumimoji="1" lang="zh-CN" altLang="en-US" dirty="0"/>
              <a:t>的优势</a:t>
            </a:r>
            <a:endParaRPr kumimoji="1" lang="en-US" altLang="zh-CN" dirty="0"/>
          </a:p>
          <a:p>
            <a:pPr lvl="1"/>
            <a:r>
              <a:rPr kumimoji="1" lang="zh-CN" altLang="en-US" dirty="0"/>
              <a:t>高效：二进制</a:t>
            </a:r>
            <a:r>
              <a:rPr kumimoji="1" lang="en-US" altLang="zh-CN" dirty="0"/>
              <a:t>+</a:t>
            </a:r>
            <a:r>
              <a:rPr lang="en-US" altLang="zh-CN" dirty="0"/>
              <a:t> HTTP/2</a:t>
            </a:r>
            <a:r>
              <a:rPr lang="zh-CN" altLang="zh-CN" dirty="0"/>
              <a:t> </a:t>
            </a:r>
            <a:endParaRPr lang="en-US" altLang="zh-CN" dirty="0"/>
          </a:p>
          <a:p>
            <a:pPr lvl="1"/>
            <a:r>
              <a:rPr kumimoji="1" lang="zh-CN" altLang="en-US" dirty="0"/>
              <a:t>定义良好的接口，强类型</a:t>
            </a:r>
            <a:endParaRPr kumimoji="1" lang="en-US" altLang="zh-CN" dirty="0"/>
          </a:p>
          <a:p>
            <a:pPr lvl="1"/>
            <a:r>
              <a:rPr kumimoji="1" lang="zh-CN" altLang="en-US" dirty="0"/>
              <a:t>多语言，双工流</a:t>
            </a:r>
            <a:endParaRPr kumimoji="1" lang="en-US" altLang="zh-CN" dirty="0"/>
          </a:p>
          <a:p>
            <a:r>
              <a:rPr kumimoji="1" lang="en-US" altLang="zh-CN" dirty="0" err="1"/>
              <a:t>gRPC</a:t>
            </a:r>
            <a:r>
              <a:rPr kumimoji="1" lang="zh-CN" altLang="en-US" dirty="0"/>
              <a:t>的劣势</a:t>
            </a:r>
            <a:endParaRPr kumimoji="1" lang="en-US" altLang="zh-CN" dirty="0"/>
          </a:p>
          <a:p>
            <a:pPr lvl="1"/>
            <a:r>
              <a:rPr kumimoji="1" lang="zh-CN" altLang="en-US" dirty="0"/>
              <a:t>不太适合面向外部的服务</a:t>
            </a:r>
            <a:endParaRPr kumimoji="1" lang="en-US" altLang="zh-CN" dirty="0"/>
          </a:p>
          <a:p>
            <a:pPr lvl="1"/>
            <a:r>
              <a:rPr kumimoji="1" lang="zh-CN" altLang="en-US" dirty="0"/>
              <a:t>生态系统较小</a:t>
            </a:r>
            <a:endParaRPr kumimoji="1" lang="en-US" altLang="zh-CN" dirty="0"/>
          </a:p>
          <a:p>
            <a:r>
              <a:rPr kumimoji="1" lang="en-US" altLang="zh-CN" dirty="0"/>
              <a:t>REST</a:t>
            </a:r>
            <a:r>
              <a:rPr kumimoji="1" lang="zh-CN" altLang="en-US" dirty="0"/>
              <a:t>和</a:t>
            </a:r>
            <a:r>
              <a:rPr kumimoji="1" lang="en-US" altLang="zh-CN" dirty="0" err="1"/>
              <a:t>GraphQL</a:t>
            </a:r>
            <a:r>
              <a:rPr kumimoji="1" lang="zh-CN" altLang="en-US" dirty="0"/>
              <a:t>呢？</a:t>
            </a:r>
            <a:endParaRPr kumimoji="1" lang="en-US" altLang="zh-CN" dirty="0"/>
          </a:p>
        </p:txBody>
      </p:sp>
    </p:spTree>
    <p:extLst>
      <p:ext uri="{BB962C8B-B14F-4D97-AF65-F5344CB8AC3E}">
        <p14:creationId xmlns:p14="http://schemas.microsoft.com/office/powerpoint/2010/main" val="13339720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6960E3-DB8B-7845-A7C9-CBFED75AE64E}"/>
              </a:ext>
            </a:extLst>
          </p:cNvPr>
          <p:cNvSpPr>
            <a:spLocks noGrp="1"/>
          </p:cNvSpPr>
          <p:nvPr>
            <p:ph type="title"/>
          </p:nvPr>
        </p:nvSpPr>
        <p:spPr/>
        <p:txBody>
          <a:bodyPr>
            <a:normAutofit/>
          </a:bodyPr>
          <a:lstStyle/>
          <a:p>
            <a:r>
              <a:rPr kumimoji="1" lang="en-US" altLang="zh-CN" cap="none" dirty="0" err="1"/>
              <a:t>gRPC</a:t>
            </a:r>
            <a:r>
              <a:rPr kumimoji="1" lang="zh-CN" altLang="en-US" cap="none" dirty="0"/>
              <a:t>的生态系统</a:t>
            </a:r>
          </a:p>
        </p:txBody>
      </p:sp>
      <p:sp>
        <p:nvSpPr>
          <p:cNvPr id="5" name="内容占位符 2">
            <a:extLst>
              <a:ext uri="{FF2B5EF4-FFF2-40B4-BE49-F238E27FC236}">
                <a16:creationId xmlns:a16="http://schemas.microsoft.com/office/drawing/2014/main" id="{5AA837DD-71EE-F94C-A2AC-7D0BE561FA3A}"/>
              </a:ext>
            </a:extLst>
          </p:cNvPr>
          <p:cNvSpPr>
            <a:spLocks noGrp="1"/>
          </p:cNvSpPr>
          <p:nvPr>
            <p:ph idx="1"/>
          </p:nvPr>
        </p:nvSpPr>
        <p:spPr>
          <a:xfrm>
            <a:off x="1371192" y="2051018"/>
            <a:ext cx="9603274" cy="2149194"/>
          </a:xfrm>
        </p:spPr>
        <p:txBody>
          <a:bodyPr>
            <a:normAutofit fontScale="92500" lnSpcReduction="20000"/>
          </a:bodyPr>
          <a:lstStyle/>
          <a:p>
            <a:r>
              <a:rPr kumimoji="1" lang="en-US" altLang="zh-CN" dirty="0"/>
              <a:t>CNCF</a:t>
            </a:r>
            <a:r>
              <a:rPr kumimoji="1" lang="zh-CN" altLang="en-US" dirty="0"/>
              <a:t>作为支撑</a:t>
            </a:r>
            <a:endParaRPr kumimoji="1" lang="en-US" altLang="zh-CN" dirty="0"/>
          </a:p>
          <a:p>
            <a:r>
              <a:rPr kumimoji="1" lang="zh-CN" altLang="en-US" dirty="0"/>
              <a:t>在众多项目中得到了广泛应用，如</a:t>
            </a:r>
            <a:r>
              <a:rPr lang="en-US" altLang="zh-CN" dirty="0"/>
              <a:t>Netflix</a:t>
            </a:r>
            <a:r>
              <a:rPr lang="zh-CN" altLang="en-US" dirty="0"/>
              <a:t>、</a:t>
            </a:r>
            <a:r>
              <a:rPr kumimoji="1" lang="en-US" altLang="zh-CN" dirty="0"/>
              <a:t> </a:t>
            </a:r>
            <a:r>
              <a:rPr kumimoji="1" lang="en-US" altLang="zh-CN" dirty="0" err="1"/>
              <a:t>Dapr</a:t>
            </a:r>
            <a:r>
              <a:rPr kumimoji="1" lang="zh-CN" altLang="en-US" dirty="0"/>
              <a:t>等</a:t>
            </a:r>
            <a:endParaRPr kumimoji="1" lang="en-US" altLang="zh-CN" dirty="0"/>
          </a:p>
          <a:p>
            <a:r>
              <a:rPr kumimoji="1" lang="zh-CN" altLang="en-US" dirty="0"/>
              <a:t>得到了众多云原生项目的支持，如</a:t>
            </a:r>
            <a:r>
              <a:rPr kumimoji="1" lang="en-US" altLang="zh-CN" dirty="0"/>
              <a:t>K8s</a:t>
            </a:r>
            <a:r>
              <a:rPr kumimoji="1" lang="zh-CN" altLang="en-US" dirty="0"/>
              <a:t>、</a:t>
            </a:r>
            <a:r>
              <a:rPr lang="en-US" altLang="zh-CN" dirty="0"/>
              <a:t>Envoy</a:t>
            </a:r>
            <a:r>
              <a:rPr lang="zh-CN" altLang="en-US" dirty="0"/>
              <a:t>、</a:t>
            </a:r>
            <a:r>
              <a:rPr lang="en-US" altLang="zh-CN" dirty="0"/>
              <a:t>Prometheus</a:t>
            </a:r>
            <a:r>
              <a:rPr lang="zh-CN" altLang="en-US" dirty="0"/>
              <a:t>等</a:t>
            </a:r>
            <a:r>
              <a:rPr lang="zh-CN" altLang="zh-CN" dirty="0"/>
              <a:t> </a:t>
            </a:r>
            <a:endParaRPr lang="en-US" altLang="zh-CN" dirty="0"/>
          </a:p>
          <a:p>
            <a:r>
              <a:rPr kumimoji="1" lang="zh-CN" altLang="en-US" dirty="0"/>
              <a:t>较为活跃的技术社区</a:t>
            </a:r>
            <a:endParaRPr kumimoji="1" lang="en-US" altLang="zh-CN" dirty="0"/>
          </a:p>
          <a:p>
            <a:r>
              <a:rPr kumimoji="1" lang="zh-CN" altLang="en-US" dirty="0"/>
              <a:t>相信</a:t>
            </a:r>
            <a:r>
              <a:rPr kumimoji="1" lang="en-US" altLang="zh-CN" dirty="0" err="1"/>
              <a:t>gRPC</a:t>
            </a:r>
            <a:r>
              <a:rPr kumimoji="1" lang="zh-CN" altLang="en-US" dirty="0"/>
              <a:t>会在云原生的大潮中取得一席之地</a:t>
            </a:r>
            <a:endParaRPr kumimoji="1" lang="en-US" altLang="zh-CN" dirty="0"/>
          </a:p>
        </p:txBody>
      </p:sp>
      <p:sp>
        <p:nvSpPr>
          <p:cNvPr id="3" name="矩形 2">
            <a:extLst>
              <a:ext uri="{FF2B5EF4-FFF2-40B4-BE49-F238E27FC236}">
                <a16:creationId xmlns:a16="http://schemas.microsoft.com/office/drawing/2014/main" id="{5A19F31F-2162-B344-A6F1-D19041126E6E}"/>
              </a:ext>
            </a:extLst>
          </p:cNvPr>
          <p:cNvSpPr/>
          <p:nvPr/>
        </p:nvSpPr>
        <p:spPr>
          <a:xfrm>
            <a:off x="1607542" y="4212810"/>
            <a:ext cx="3390031" cy="369332"/>
          </a:xfrm>
          <a:prstGeom prst="rect">
            <a:avLst/>
          </a:prstGeom>
        </p:spPr>
        <p:txBody>
          <a:bodyPr wrap="none">
            <a:spAutoFit/>
          </a:bodyPr>
          <a:lstStyle/>
          <a:p>
            <a:r>
              <a:rPr lang="zh-CN" altLang="en-US" dirty="0"/>
              <a:t>https://github.com/grpc-ecosystem</a:t>
            </a:r>
          </a:p>
        </p:txBody>
      </p:sp>
    </p:spTree>
    <p:extLst>
      <p:ext uri="{BB962C8B-B14F-4D97-AF65-F5344CB8AC3E}">
        <p14:creationId xmlns:p14="http://schemas.microsoft.com/office/powerpoint/2010/main" val="29884112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6960E3-DB8B-7845-A7C9-CBFED75AE64E}"/>
              </a:ext>
            </a:extLst>
          </p:cNvPr>
          <p:cNvSpPr>
            <a:spLocks noGrp="1"/>
          </p:cNvSpPr>
          <p:nvPr>
            <p:ph type="title"/>
          </p:nvPr>
        </p:nvSpPr>
        <p:spPr/>
        <p:txBody>
          <a:bodyPr>
            <a:normAutofit/>
          </a:bodyPr>
          <a:lstStyle/>
          <a:p>
            <a:r>
              <a:rPr kumimoji="1" lang="en-US" altLang="zh-CN" cap="none" dirty="0"/>
              <a:t>Q</a:t>
            </a:r>
            <a:r>
              <a:rPr kumimoji="1" lang="zh-CN" altLang="en-US" cap="none" dirty="0"/>
              <a:t> </a:t>
            </a:r>
            <a:r>
              <a:rPr kumimoji="1" lang="en-US" altLang="zh-CN" cap="none" dirty="0"/>
              <a:t>&amp;</a:t>
            </a:r>
            <a:r>
              <a:rPr kumimoji="1" lang="zh-CN" altLang="en-US" cap="none" dirty="0"/>
              <a:t> </a:t>
            </a:r>
            <a:r>
              <a:rPr kumimoji="1" lang="en-US" altLang="zh-CN" cap="none" dirty="0"/>
              <a:t>A</a:t>
            </a:r>
            <a:endParaRPr kumimoji="1" lang="zh-CN" altLang="en-US" cap="none" dirty="0"/>
          </a:p>
        </p:txBody>
      </p:sp>
      <p:sp>
        <p:nvSpPr>
          <p:cNvPr id="6" name="内容占位符 5">
            <a:extLst>
              <a:ext uri="{FF2B5EF4-FFF2-40B4-BE49-F238E27FC236}">
                <a16:creationId xmlns:a16="http://schemas.microsoft.com/office/drawing/2014/main" id="{613555E7-82E8-5E42-95A7-0280A82659A1}"/>
              </a:ext>
            </a:extLst>
          </p:cNvPr>
          <p:cNvSpPr>
            <a:spLocks noGrp="1"/>
          </p:cNvSpPr>
          <p:nvPr>
            <p:ph idx="1"/>
          </p:nvPr>
        </p:nvSpPr>
        <p:spPr>
          <a:xfrm>
            <a:off x="1451580" y="2015733"/>
            <a:ext cx="2748632" cy="1802642"/>
          </a:xfrm>
        </p:spPr>
        <p:txBody>
          <a:bodyPr/>
          <a:lstStyle/>
          <a:p>
            <a:pPr marL="0" indent="0">
              <a:buNone/>
            </a:pPr>
            <a:r>
              <a:rPr lang="en-US" altLang="zh-CN" dirty="0"/>
              <a:t>Thanks</a:t>
            </a:r>
            <a:endParaRPr lang="zh-CN" altLang="en-US" dirty="0"/>
          </a:p>
        </p:txBody>
      </p:sp>
      <p:pic>
        <p:nvPicPr>
          <p:cNvPr id="7" name="图片 6">
            <a:extLst>
              <a:ext uri="{FF2B5EF4-FFF2-40B4-BE49-F238E27FC236}">
                <a16:creationId xmlns:a16="http://schemas.microsoft.com/office/drawing/2014/main" id="{16DC4991-3C24-F54B-B438-A857EF10CA61}"/>
              </a:ext>
            </a:extLst>
          </p:cNvPr>
          <p:cNvPicPr>
            <a:picLocks noChangeAspect="1"/>
          </p:cNvPicPr>
          <p:nvPr/>
        </p:nvPicPr>
        <p:blipFill>
          <a:blip r:embed="rId2"/>
          <a:stretch>
            <a:fillRect/>
          </a:stretch>
        </p:blipFill>
        <p:spPr>
          <a:xfrm>
            <a:off x="3393761" y="2110153"/>
            <a:ext cx="6447507" cy="3171302"/>
          </a:xfrm>
          <a:prstGeom prst="rect">
            <a:avLst/>
          </a:prstGeom>
        </p:spPr>
      </p:pic>
    </p:spTree>
    <p:extLst>
      <p:ext uri="{BB962C8B-B14F-4D97-AF65-F5344CB8AC3E}">
        <p14:creationId xmlns:p14="http://schemas.microsoft.com/office/powerpoint/2010/main" val="27469111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6960E3-DB8B-7845-A7C9-CBFED75AE64E}"/>
              </a:ext>
            </a:extLst>
          </p:cNvPr>
          <p:cNvSpPr>
            <a:spLocks noGrp="1"/>
          </p:cNvSpPr>
          <p:nvPr>
            <p:ph type="title"/>
          </p:nvPr>
        </p:nvSpPr>
        <p:spPr/>
        <p:txBody>
          <a:bodyPr>
            <a:normAutofit/>
          </a:bodyPr>
          <a:lstStyle/>
          <a:p>
            <a:r>
              <a:rPr kumimoji="1" lang="en-US" altLang="zh-CN" cap="none" dirty="0" err="1"/>
              <a:t>gRPC</a:t>
            </a:r>
            <a:r>
              <a:rPr kumimoji="1" lang="zh-CN" altLang="en-US" cap="none" dirty="0"/>
              <a:t>简介</a:t>
            </a:r>
          </a:p>
        </p:txBody>
      </p:sp>
      <p:sp>
        <p:nvSpPr>
          <p:cNvPr id="3" name="内容占位符 2">
            <a:extLst>
              <a:ext uri="{FF2B5EF4-FFF2-40B4-BE49-F238E27FC236}">
                <a16:creationId xmlns:a16="http://schemas.microsoft.com/office/drawing/2014/main" id="{FD88DC85-DBD3-D947-92F8-F926D6579F6D}"/>
              </a:ext>
            </a:extLst>
          </p:cNvPr>
          <p:cNvSpPr>
            <a:spLocks noGrp="1"/>
          </p:cNvSpPr>
          <p:nvPr>
            <p:ph idx="1"/>
          </p:nvPr>
        </p:nvSpPr>
        <p:spPr>
          <a:xfrm>
            <a:off x="1451579" y="2015732"/>
            <a:ext cx="7580661" cy="3450613"/>
          </a:xfrm>
        </p:spPr>
        <p:txBody>
          <a:bodyPr/>
          <a:lstStyle/>
          <a:p>
            <a:r>
              <a:rPr kumimoji="1" lang="en" altLang="zh-CN" dirty="0" err="1"/>
              <a:t>gRPC</a:t>
            </a:r>
            <a:r>
              <a:rPr kumimoji="1" lang="zh-CN" altLang="en" dirty="0"/>
              <a:t>的</a:t>
            </a:r>
            <a:r>
              <a:rPr kumimoji="1" lang="zh-CN" altLang="en-US" dirty="0"/>
              <a:t>起源：系出谷歌</a:t>
            </a:r>
            <a:r>
              <a:rPr kumimoji="1" lang="en-US" altLang="zh-CN" dirty="0"/>
              <a:t>Stubby</a:t>
            </a:r>
            <a:r>
              <a:rPr kumimoji="1" lang="zh-CN" altLang="en-US" dirty="0"/>
              <a:t>，这套路类似</a:t>
            </a:r>
            <a:r>
              <a:rPr kumimoji="1" lang="en-US" altLang="zh-CN" dirty="0"/>
              <a:t>K8s</a:t>
            </a:r>
          </a:p>
          <a:p>
            <a:r>
              <a:rPr kumimoji="1" lang="en-US" altLang="zh-CN" dirty="0"/>
              <a:t>2015</a:t>
            </a:r>
            <a:r>
              <a:rPr kumimoji="1" lang="zh-CN" altLang="en-US" dirty="0"/>
              <a:t>年开源之后，得到了众多大型公司的支持</a:t>
            </a:r>
            <a:endParaRPr kumimoji="1" lang="en-US" altLang="zh-CN" dirty="0"/>
          </a:p>
          <a:p>
            <a:r>
              <a:rPr kumimoji="1" lang="zh-CN" altLang="en-US" dirty="0"/>
              <a:t>加入云原生基金会（</a:t>
            </a:r>
            <a:r>
              <a:rPr kumimoji="1" lang="en-US" altLang="zh-CN" dirty="0"/>
              <a:t>CNCF</a:t>
            </a:r>
            <a:r>
              <a:rPr kumimoji="1" lang="zh-CN" altLang="en-US" dirty="0"/>
              <a:t>），应用于多个</a:t>
            </a:r>
            <a:r>
              <a:rPr kumimoji="1" lang="en-US" altLang="zh-CN" dirty="0"/>
              <a:t>CNCF</a:t>
            </a:r>
            <a:r>
              <a:rPr kumimoji="1" lang="zh-CN" altLang="en-US" dirty="0"/>
              <a:t>项目，如</a:t>
            </a:r>
            <a:r>
              <a:rPr kumimoji="1" lang="en-US" altLang="zh-CN" dirty="0" err="1"/>
              <a:t>Dapr</a:t>
            </a:r>
            <a:endParaRPr kumimoji="1" lang="en-US" altLang="zh-CN" dirty="0"/>
          </a:p>
          <a:p>
            <a:r>
              <a:rPr kumimoji="1" lang="zh-CN" altLang="en-US" dirty="0"/>
              <a:t>借助其高性能、跨语言等优势，得到了广泛的应用</a:t>
            </a:r>
            <a:endParaRPr kumimoji="1" lang="en-US" altLang="zh-CN" dirty="0"/>
          </a:p>
          <a:p>
            <a:endParaRPr kumimoji="1" lang="en-US" altLang="zh-CN" dirty="0"/>
          </a:p>
        </p:txBody>
      </p:sp>
      <p:pic>
        <p:nvPicPr>
          <p:cNvPr id="4" name="图片 3">
            <a:extLst>
              <a:ext uri="{FF2B5EF4-FFF2-40B4-BE49-F238E27FC236}">
                <a16:creationId xmlns:a16="http://schemas.microsoft.com/office/drawing/2014/main" id="{7DF95F71-921E-D44F-88F0-C70021D4F849}"/>
              </a:ext>
            </a:extLst>
          </p:cNvPr>
          <p:cNvPicPr>
            <a:picLocks noChangeAspect="1"/>
          </p:cNvPicPr>
          <p:nvPr/>
        </p:nvPicPr>
        <p:blipFill>
          <a:blip r:embed="rId2"/>
          <a:stretch>
            <a:fillRect/>
          </a:stretch>
        </p:blipFill>
        <p:spPr>
          <a:xfrm>
            <a:off x="8900160" y="2143760"/>
            <a:ext cx="2453124" cy="3322585"/>
          </a:xfrm>
          <a:prstGeom prst="rect">
            <a:avLst/>
          </a:prstGeom>
        </p:spPr>
      </p:pic>
    </p:spTree>
    <p:extLst>
      <p:ext uri="{BB962C8B-B14F-4D97-AF65-F5344CB8AC3E}">
        <p14:creationId xmlns:p14="http://schemas.microsoft.com/office/powerpoint/2010/main" val="35605279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6960E3-DB8B-7845-A7C9-CBFED75AE64E}"/>
              </a:ext>
            </a:extLst>
          </p:cNvPr>
          <p:cNvSpPr>
            <a:spLocks noGrp="1"/>
          </p:cNvSpPr>
          <p:nvPr>
            <p:ph type="title"/>
          </p:nvPr>
        </p:nvSpPr>
        <p:spPr/>
        <p:txBody>
          <a:bodyPr>
            <a:normAutofit/>
          </a:bodyPr>
          <a:lstStyle/>
          <a:p>
            <a:r>
              <a:rPr kumimoji="1" lang="zh-CN" altLang="en-US" dirty="0"/>
              <a:t>百花齐放的</a:t>
            </a:r>
            <a:r>
              <a:rPr kumimoji="1" lang="en-US" altLang="zh-CN" dirty="0"/>
              <a:t>RPC</a:t>
            </a:r>
            <a:r>
              <a:rPr kumimoji="1" lang="zh-CN" altLang="en-US" dirty="0"/>
              <a:t>框架</a:t>
            </a:r>
          </a:p>
        </p:txBody>
      </p:sp>
      <p:sp>
        <p:nvSpPr>
          <p:cNvPr id="3" name="内容占位符 2">
            <a:extLst>
              <a:ext uri="{FF2B5EF4-FFF2-40B4-BE49-F238E27FC236}">
                <a16:creationId xmlns:a16="http://schemas.microsoft.com/office/drawing/2014/main" id="{FD88DC85-DBD3-D947-92F8-F926D6579F6D}"/>
              </a:ext>
            </a:extLst>
          </p:cNvPr>
          <p:cNvSpPr>
            <a:spLocks noGrp="1"/>
          </p:cNvSpPr>
          <p:nvPr>
            <p:ph idx="1"/>
          </p:nvPr>
        </p:nvSpPr>
        <p:spPr/>
        <p:txBody>
          <a:bodyPr/>
          <a:lstStyle/>
          <a:p>
            <a:r>
              <a:rPr kumimoji="1" lang="en-US" altLang="zh-CN" dirty="0"/>
              <a:t>Java</a:t>
            </a:r>
            <a:r>
              <a:rPr kumimoji="1" lang="zh-CN" altLang="en-US" dirty="0"/>
              <a:t>原生的</a:t>
            </a:r>
            <a:r>
              <a:rPr kumimoji="1" lang="en-US" altLang="zh-CN" dirty="0"/>
              <a:t>RMI</a:t>
            </a:r>
          </a:p>
          <a:p>
            <a:r>
              <a:rPr kumimoji="1" lang="zh-CN" altLang="en-US" dirty="0"/>
              <a:t>阿里的</a:t>
            </a:r>
            <a:r>
              <a:rPr kumimoji="1" lang="en-US" altLang="zh-CN" dirty="0"/>
              <a:t>Dubbo</a:t>
            </a:r>
          </a:p>
          <a:p>
            <a:r>
              <a:rPr kumimoji="1" lang="en-US" altLang="zh-CN" dirty="0"/>
              <a:t>Facebook</a:t>
            </a:r>
            <a:r>
              <a:rPr kumimoji="1" lang="zh-CN" altLang="en-US" dirty="0"/>
              <a:t>的</a:t>
            </a:r>
            <a:r>
              <a:rPr kumimoji="1" lang="en-US" altLang="zh-CN" dirty="0"/>
              <a:t>Thrift</a:t>
            </a:r>
          </a:p>
          <a:p>
            <a:r>
              <a:rPr lang="en-US" altLang="zh-CN" dirty="0"/>
              <a:t>Hessian</a:t>
            </a:r>
          </a:p>
          <a:p>
            <a:r>
              <a:rPr kumimoji="1" lang="en-US" altLang="zh-CN" dirty="0"/>
              <a:t>Google</a:t>
            </a:r>
            <a:r>
              <a:rPr kumimoji="1" lang="zh-CN" altLang="en-US" dirty="0"/>
              <a:t>的</a:t>
            </a:r>
            <a:r>
              <a:rPr kumimoji="1" lang="en-US" altLang="zh-CN" dirty="0" err="1"/>
              <a:t>gRPC</a:t>
            </a:r>
            <a:endParaRPr kumimoji="1" lang="en-US" altLang="zh-CN" dirty="0"/>
          </a:p>
        </p:txBody>
      </p:sp>
      <p:pic>
        <p:nvPicPr>
          <p:cNvPr id="4" name="图片 3">
            <a:extLst>
              <a:ext uri="{FF2B5EF4-FFF2-40B4-BE49-F238E27FC236}">
                <a16:creationId xmlns:a16="http://schemas.microsoft.com/office/drawing/2014/main" id="{781A1D8A-FF2F-794D-8F79-25DEBDC80694}"/>
              </a:ext>
            </a:extLst>
          </p:cNvPr>
          <p:cNvPicPr>
            <a:picLocks noChangeAspect="1"/>
          </p:cNvPicPr>
          <p:nvPr/>
        </p:nvPicPr>
        <p:blipFill>
          <a:blip r:embed="rId2"/>
          <a:stretch>
            <a:fillRect/>
          </a:stretch>
        </p:blipFill>
        <p:spPr>
          <a:xfrm>
            <a:off x="5823857" y="2037503"/>
            <a:ext cx="4426606" cy="3161861"/>
          </a:xfrm>
          <a:prstGeom prst="rect">
            <a:avLst/>
          </a:prstGeom>
        </p:spPr>
      </p:pic>
    </p:spTree>
    <p:extLst>
      <p:ext uri="{BB962C8B-B14F-4D97-AF65-F5344CB8AC3E}">
        <p14:creationId xmlns:p14="http://schemas.microsoft.com/office/powerpoint/2010/main" val="28719840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6960E3-DB8B-7845-A7C9-CBFED75AE64E}"/>
              </a:ext>
            </a:extLst>
          </p:cNvPr>
          <p:cNvSpPr>
            <a:spLocks noGrp="1"/>
          </p:cNvSpPr>
          <p:nvPr>
            <p:ph type="title"/>
          </p:nvPr>
        </p:nvSpPr>
        <p:spPr/>
        <p:txBody>
          <a:bodyPr>
            <a:normAutofit/>
          </a:bodyPr>
          <a:lstStyle/>
          <a:p>
            <a:r>
              <a:rPr kumimoji="1" lang="en-US" altLang="zh-CN" dirty="0"/>
              <a:t>RPC</a:t>
            </a:r>
            <a:r>
              <a:rPr kumimoji="1" lang="zh-CN" altLang="en-US" dirty="0"/>
              <a:t>框架的关键要素</a:t>
            </a:r>
          </a:p>
        </p:txBody>
      </p:sp>
      <p:sp>
        <p:nvSpPr>
          <p:cNvPr id="3" name="内容占位符 2">
            <a:extLst>
              <a:ext uri="{FF2B5EF4-FFF2-40B4-BE49-F238E27FC236}">
                <a16:creationId xmlns:a16="http://schemas.microsoft.com/office/drawing/2014/main" id="{FD88DC85-DBD3-D947-92F8-F926D6579F6D}"/>
              </a:ext>
            </a:extLst>
          </p:cNvPr>
          <p:cNvSpPr>
            <a:spLocks noGrp="1"/>
          </p:cNvSpPr>
          <p:nvPr>
            <p:ph idx="1"/>
          </p:nvPr>
        </p:nvSpPr>
        <p:spPr>
          <a:xfrm>
            <a:off x="1451580" y="2015732"/>
            <a:ext cx="4089250" cy="3450613"/>
          </a:xfrm>
        </p:spPr>
        <p:txBody>
          <a:bodyPr/>
          <a:lstStyle/>
          <a:p>
            <a:r>
              <a:rPr kumimoji="1" lang="zh-CN" altLang="en-US" dirty="0"/>
              <a:t>接口定义</a:t>
            </a:r>
            <a:endParaRPr kumimoji="1" lang="en-US" altLang="zh-CN" dirty="0"/>
          </a:p>
          <a:p>
            <a:r>
              <a:rPr kumimoji="1" lang="zh-CN" altLang="en-US" dirty="0"/>
              <a:t>通信协议</a:t>
            </a:r>
            <a:endParaRPr kumimoji="1" lang="en-US" altLang="zh-CN" dirty="0"/>
          </a:p>
          <a:p>
            <a:r>
              <a:rPr kumimoji="1" lang="zh-CN" altLang="en-US" dirty="0"/>
              <a:t>序列化机制</a:t>
            </a:r>
            <a:endParaRPr kumimoji="1" lang="en-US" altLang="zh-CN" dirty="0"/>
          </a:p>
        </p:txBody>
      </p:sp>
      <p:pic>
        <p:nvPicPr>
          <p:cNvPr id="4" name="图片 3">
            <a:extLst>
              <a:ext uri="{FF2B5EF4-FFF2-40B4-BE49-F238E27FC236}">
                <a16:creationId xmlns:a16="http://schemas.microsoft.com/office/drawing/2014/main" id="{0C48F4F4-7730-ED47-99B7-0D5EAAD44DE0}"/>
              </a:ext>
            </a:extLst>
          </p:cNvPr>
          <p:cNvPicPr>
            <a:picLocks noChangeAspect="1"/>
          </p:cNvPicPr>
          <p:nvPr/>
        </p:nvPicPr>
        <p:blipFill>
          <a:blip r:embed="rId2"/>
          <a:stretch>
            <a:fillRect/>
          </a:stretch>
        </p:blipFill>
        <p:spPr>
          <a:xfrm>
            <a:off x="3931353" y="2141105"/>
            <a:ext cx="6809067" cy="2734944"/>
          </a:xfrm>
          <a:prstGeom prst="rect">
            <a:avLst/>
          </a:prstGeom>
        </p:spPr>
      </p:pic>
    </p:spTree>
    <p:extLst>
      <p:ext uri="{BB962C8B-B14F-4D97-AF65-F5344CB8AC3E}">
        <p14:creationId xmlns:p14="http://schemas.microsoft.com/office/powerpoint/2010/main" val="25608810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6960E3-DB8B-7845-A7C9-CBFED75AE64E}"/>
              </a:ext>
            </a:extLst>
          </p:cNvPr>
          <p:cNvSpPr>
            <a:spLocks noGrp="1"/>
          </p:cNvSpPr>
          <p:nvPr>
            <p:ph type="title"/>
          </p:nvPr>
        </p:nvSpPr>
        <p:spPr/>
        <p:txBody>
          <a:bodyPr>
            <a:normAutofit/>
          </a:bodyPr>
          <a:lstStyle/>
          <a:p>
            <a:r>
              <a:rPr kumimoji="1" lang="en-US" altLang="zh-CN" cap="none" dirty="0" err="1"/>
              <a:t>gRPC</a:t>
            </a:r>
            <a:r>
              <a:rPr kumimoji="1" lang="zh-CN" altLang="en-US" cap="none" dirty="0"/>
              <a:t>的解决方案</a:t>
            </a:r>
          </a:p>
        </p:txBody>
      </p:sp>
      <p:sp>
        <p:nvSpPr>
          <p:cNvPr id="4" name="内容占位符 2">
            <a:extLst>
              <a:ext uri="{FF2B5EF4-FFF2-40B4-BE49-F238E27FC236}">
                <a16:creationId xmlns:a16="http://schemas.microsoft.com/office/drawing/2014/main" id="{35459330-721C-8547-BC3F-573D892354D8}"/>
              </a:ext>
            </a:extLst>
          </p:cNvPr>
          <p:cNvSpPr>
            <a:spLocks noGrp="1"/>
          </p:cNvSpPr>
          <p:nvPr>
            <p:ph idx="1"/>
          </p:nvPr>
        </p:nvSpPr>
        <p:spPr>
          <a:xfrm>
            <a:off x="1451579" y="2015732"/>
            <a:ext cx="6332748" cy="3450613"/>
          </a:xfrm>
        </p:spPr>
        <p:txBody>
          <a:bodyPr/>
          <a:lstStyle/>
          <a:p>
            <a:r>
              <a:rPr kumimoji="1" lang="zh-CN" altLang="en-US" dirty="0"/>
              <a:t>接口定义：</a:t>
            </a:r>
            <a:r>
              <a:rPr kumimoji="1" lang="en-US" altLang="zh-CN" dirty="0"/>
              <a:t>Protocol</a:t>
            </a:r>
            <a:r>
              <a:rPr kumimoji="1" lang="zh-CN" altLang="en-US" dirty="0"/>
              <a:t> </a:t>
            </a:r>
            <a:r>
              <a:rPr kumimoji="1" lang="en-US" altLang="zh-CN" dirty="0"/>
              <a:t>Buffers</a:t>
            </a:r>
          </a:p>
          <a:p>
            <a:r>
              <a:rPr kumimoji="1" lang="zh-CN" altLang="en-US" dirty="0"/>
              <a:t>通信协议</a:t>
            </a:r>
            <a:r>
              <a:rPr kumimoji="1" lang="zh-CN" altLang="en-US" dirty="0">
                <a:sym typeface="Wingdings" pitchFamily="2" charset="2"/>
              </a:rPr>
              <a:t>：</a:t>
            </a:r>
            <a:r>
              <a:rPr kumimoji="1" lang="en-US" altLang="zh-CN" dirty="0">
                <a:sym typeface="Wingdings" pitchFamily="2" charset="2"/>
              </a:rPr>
              <a:t>HTTP/2</a:t>
            </a:r>
            <a:endParaRPr kumimoji="1" lang="en-US" altLang="zh-CN" dirty="0"/>
          </a:p>
          <a:p>
            <a:r>
              <a:rPr kumimoji="1" lang="zh-CN" altLang="en-US" dirty="0"/>
              <a:t>序列化机制：</a:t>
            </a:r>
            <a:r>
              <a:rPr kumimoji="1" lang="en-US" altLang="zh-CN" dirty="0"/>
              <a:t>Protocol</a:t>
            </a:r>
            <a:r>
              <a:rPr kumimoji="1" lang="zh-CN" altLang="en-US" dirty="0"/>
              <a:t> </a:t>
            </a:r>
            <a:r>
              <a:rPr kumimoji="1" lang="en-US" altLang="zh-CN" dirty="0"/>
              <a:t>Buffers</a:t>
            </a:r>
            <a:r>
              <a:rPr kumimoji="1" lang="zh-CN" altLang="en-US" dirty="0"/>
              <a:t>（二进制）</a:t>
            </a:r>
            <a:r>
              <a:rPr kumimoji="1" lang="en-US" altLang="zh-CN" dirty="0"/>
              <a:t>/JSON</a:t>
            </a:r>
          </a:p>
        </p:txBody>
      </p:sp>
      <p:pic>
        <p:nvPicPr>
          <p:cNvPr id="5" name="图片 4">
            <a:extLst>
              <a:ext uri="{FF2B5EF4-FFF2-40B4-BE49-F238E27FC236}">
                <a16:creationId xmlns:a16="http://schemas.microsoft.com/office/drawing/2014/main" id="{1AEB88ED-3C29-D947-B6EF-D5DAC9EFE20C}"/>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5584717" y="3535680"/>
            <a:ext cx="5155704" cy="2092643"/>
          </a:xfrm>
          <a:prstGeom prst="rect">
            <a:avLst/>
          </a:prstGeom>
          <a:noFill/>
          <a:ln>
            <a:noFill/>
          </a:ln>
        </p:spPr>
      </p:pic>
    </p:spTree>
    <p:extLst>
      <p:ext uri="{BB962C8B-B14F-4D97-AF65-F5344CB8AC3E}">
        <p14:creationId xmlns:p14="http://schemas.microsoft.com/office/powerpoint/2010/main" val="26728706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6960E3-DB8B-7845-A7C9-CBFED75AE64E}"/>
              </a:ext>
            </a:extLst>
          </p:cNvPr>
          <p:cNvSpPr>
            <a:spLocks noGrp="1"/>
          </p:cNvSpPr>
          <p:nvPr>
            <p:ph type="title"/>
          </p:nvPr>
        </p:nvSpPr>
        <p:spPr/>
        <p:txBody>
          <a:bodyPr>
            <a:normAutofit/>
          </a:bodyPr>
          <a:lstStyle/>
          <a:p>
            <a:r>
              <a:rPr kumimoji="1" lang="en-US" altLang="zh-CN" cap="none" dirty="0" err="1"/>
              <a:t>gRPC</a:t>
            </a:r>
            <a:r>
              <a:rPr kumimoji="1" lang="zh-CN" altLang="en-US" cap="none" dirty="0"/>
              <a:t>的开发流程</a:t>
            </a:r>
          </a:p>
        </p:txBody>
      </p:sp>
      <p:sp>
        <p:nvSpPr>
          <p:cNvPr id="4" name="内容占位符 2">
            <a:extLst>
              <a:ext uri="{FF2B5EF4-FFF2-40B4-BE49-F238E27FC236}">
                <a16:creationId xmlns:a16="http://schemas.microsoft.com/office/drawing/2014/main" id="{35459330-721C-8547-BC3F-573D892354D8}"/>
              </a:ext>
            </a:extLst>
          </p:cNvPr>
          <p:cNvSpPr>
            <a:spLocks noGrp="1"/>
          </p:cNvSpPr>
          <p:nvPr>
            <p:ph idx="1"/>
          </p:nvPr>
        </p:nvSpPr>
        <p:spPr>
          <a:xfrm>
            <a:off x="1451579" y="2015732"/>
            <a:ext cx="4105941" cy="3450613"/>
          </a:xfrm>
        </p:spPr>
        <p:txBody>
          <a:bodyPr/>
          <a:lstStyle/>
          <a:p>
            <a:r>
              <a:rPr kumimoji="1" lang="zh-CN" altLang="en-US" dirty="0"/>
              <a:t>接口定义：契约优先</a:t>
            </a:r>
            <a:endParaRPr kumimoji="1" lang="en-US" altLang="zh-CN" dirty="0"/>
          </a:p>
          <a:p>
            <a:r>
              <a:rPr kumimoji="1" lang="zh-CN" altLang="en-US" dirty="0"/>
              <a:t>自动生成模型和前后端的代码</a:t>
            </a:r>
            <a:endParaRPr kumimoji="1" lang="en-US" altLang="zh-CN" dirty="0"/>
          </a:p>
          <a:p>
            <a:pPr lvl="1"/>
            <a:r>
              <a:rPr kumimoji="1" lang="zh-CN" altLang="en-US" dirty="0"/>
              <a:t>命令行工具</a:t>
            </a:r>
            <a:endParaRPr kumimoji="1" lang="en-US" altLang="zh-CN" dirty="0"/>
          </a:p>
          <a:p>
            <a:pPr lvl="1"/>
            <a:r>
              <a:rPr kumimoji="1" lang="en-US" altLang="zh-CN" dirty="0"/>
              <a:t>Maven</a:t>
            </a:r>
            <a:r>
              <a:rPr kumimoji="1" lang="zh-CN" altLang="en-US" dirty="0"/>
              <a:t>或</a:t>
            </a:r>
            <a:r>
              <a:rPr kumimoji="1" lang="en-US" altLang="zh-CN" dirty="0"/>
              <a:t>Gradle</a:t>
            </a:r>
            <a:r>
              <a:rPr kumimoji="1" lang="zh-CN" altLang="en-US" dirty="0"/>
              <a:t>等构建工具</a:t>
            </a:r>
            <a:endParaRPr kumimoji="1" lang="en-US" altLang="zh-CN" dirty="0"/>
          </a:p>
          <a:p>
            <a:r>
              <a:rPr kumimoji="1" lang="zh-CN" altLang="en-US" dirty="0"/>
              <a:t>实现前后端的业务逻辑</a:t>
            </a:r>
            <a:endParaRPr kumimoji="1" lang="en-US" altLang="zh-CN" dirty="0"/>
          </a:p>
          <a:p>
            <a:r>
              <a:rPr kumimoji="1" lang="zh-CN" altLang="en-US" dirty="0"/>
              <a:t>启动服务器</a:t>
            </a:r>
            <a:endParaRPr kumimoji="1" lang="en-US" altLang="zh-CN" dirty="0"/>
          </a:p>
        </p:txBody>
      </p:sp>
      <p:pic>
        <p:nvPicPr>
          <p:cNvPr id="3" name="图片 2">
            <a:extLst>
              <a:ext uri="{FF2B5EF4-FFF2-40B4-BE49-F238E27FC236}">
                <a16:creationId xmlns:a16="http://schemas.microsoft.com/office/drawing/2014/main" id="{13B2E555-083B-3E44-8064-E26317A37EB6}"/>
              </a:ext>
            </a:extLst>
          </p:cNvPr>
          <p:cNvPicPr>
            <a:picLocks noChangeAspect="1"/>
          </p:cNvPicPr>
          <p:nvPr/>
        </p:nvPicPr>
        <p:blipFill>
          <a:blip r:embed="rId2"/>
          <a:stretch>
            <a:fillRect/>
          </a:stretch>
        </p:blipFill>
        <p:spPr>
          <a:xfrm>
            <a:off x="5531374" y="2111627"/>
            <a:ext cx="5621245" cy="3516695"/>
          </a:xfrm>
          <a:prstGeom prst="rect">
            <a:avLst/>
          </a:prstGeom>
        </p:spPr>
      </p:pic>
    </p:spTree>
    <p:extLst>
      <p:ext uri="{BB962C8B-B14F-4D97-AF65-F5344CB8AC3E}">
        <p14:creationId xmlns:p14="http://schemas.microsoft.com/office/powerpoint/2010/main" val="21242670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6960E3-DB8B-7845-A7C9-CBFED75AE64E}"/>
              </a:ext>
            </a:extLst>
          </p:cNvPr>
          <p:cNvSpPr>
            <a:spLocks noGrp="1"/>
          </p:cNvSpPr>
          <p:nvPr>
            <p:ph type="title"/>
          </p:nvPr>
        </p:nvSpPr>
        <p:spPr/>
        <p:txBody>
          <a:bodyPr/>
          <a:lstStyle/>
          <a:p>
            <a:r>
              <a:rPr kumimoji="1" lang="en-US" altLang="zh-CN"/>
              <a:t>Agenda</a:t>
            </a:r>
            <a:endParaRPr kumimoji="1" lang="zh-CN" altLang="en-US"/>
          </a:p>
        </p:txBody>
      </p:sp>
      <p:sp>
        <p:nvSpPr>
          <p:cNvPr id="3" name="内容占位符 2">
            <a:extLst>
              <a:ext uri="{FF2B5EF4-FFF2-40B4-BE49-F238E27FC236}">
                <a16:creationId xmlns:a16="http://schemas.microsoft.com/office/drawing/2014/main" id="{FD88DC85-DBD3-D947-92F8-F926D6579F6D}"/>
              </a:ext>
            </a:extLst>
          </p:cNvPr>
          <p:cNvSpPr>
            <a:spLocks noGrp="1"/>
          </p:cNvSpPr>
          <p:nvPr>
            <p:ph idx="1"/>
          </p:nvPr>
        </p:nvSpPr>
        <p:spPr>
          <a:xfrm>
            <a:off x="1451579" y="2015732"/>
            <a:ext cx="9603275" cy="2755965"/>
          </a:xfrm>
        </p:spPr>
        <p:txBody>
          <a:bodyPr/>
          <a:lstStyle/>
          <a:p>
            <a:r>
              <a:rPr kumimoji="1" lang="en-US" altLang="zh-CN" dirty="0" err="1"/>
              <a:t>gRPC</a:t>
            </a:r>
            <a:r>
              <a:rPr kumimoji="1" lang="zh-CN" altLang="en-US" dirty="0"/>
              <a:t>简介</a:t>
            </a:r>
            <a:endParaRPr kumimoji="1" lang="en-US" altLang="zh-CN" dirty="0"/>
          </a:p>
          <a:p>
            <a:r>
              <a:rPr kumimoji="1" lang="en-US" altLang="zh-CN" b="1" i="1" dirty="0" err="1"/>
              <a:t>gRPC</a:t>
            </a:r>
            <a:r>
              <a:rPr kumimoji="1" lang="zh-CN" altLang="en-US" b="1" i="1" dirty="0"/>
              <a:t>的四种通信模式</a:t>
            </a:r>
            <a:endParaRPr kumimoji="1" lang="en-US" altLang="zh-CN" b="1" i="1" dirty="0"/>
          </a:p>
          <a:p>
            <a:r>
              <a:rPr kumimoji="1" lang="en-US" altLang="zh-CN" dirty="0" err="1"/>
              <a:t>gRPC</a:t>
            </a:r>
            <a:r>
              <a:rPr kumimoji="1" lang="zh-CN" altLang="en-US" dirty="0"/>
              <a:t>的底层原理</a:t>
            </a:r>
            <a:endParaRPr kumimoji="1" lang="en-US" altLang="zh-CN" dirty="0"/>
          </a:p>
          <a:p>
            <a:r>
              <a:rPr kumimoji="1" lang="en-US" altLang="zh-CN" dirty="0" err="1"/>
              <a:t>gRPC</a:t>
            </a:r>
            <a:r>
              <a:rPr kumimoji="1" lang="zh-CN" altLang="en-US" dirty="0"/>
              <a:t>的高级用法</a:t>
            </a:r>
            <a:endParaRPr kumimoji="1" lang="en-US" altLang="zh-CN" dirty="0"/>
          </a:p>
          <a:p>
            <a:r>
              <a:rPr kumimoji="1" lang="en-US" altLang="zh-CN" dirty="0" err="1"/>
              <a:t>gRPC</a:t>
            </a:r>
            <a:r>
              <a:rPr kumimoji="1" lang="zh-CN" altLang="en-US" dirty="0"/>
              <a:t>与云原生生态</a:t>
            </a:r>
            <a:endParaRPr kumimoji="1" lang="en-US" altLang="zh-CN" dirty="0"/>
          </a:p>
        </p:txBody>
      </p:sp>
    </p:spTree>
    <p:extLst>
      <p:ext uri="{BB962C8B-B14F-4D97-AF65-F5344CB8AC3E}">
        <p14:creationId xmlns:p14="http://schemas.microsoft.com/office/powerpoint/2010/main" val="2199094301"/>
      </p:ext>
    </p:extLst>
  </p:cSld>
  <p:clrMapOvr>
    <a:masterClrMapping/>
  </p:clrMapOvr>
</p:sld>
</file>

<file path=ppt/theme/theme1.xml><?xml version="1.0" encoding="utf-8"?>
<a:theme xmlns:a="http://schemas.openxmlformats.org/drawingml/2006/main" name="画廊">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docProps/app.xml><?xml version="1.0" encoding="utf-8"?>
<Properties xmlns="http://schemas.openxmlformats.org/officeDocument/2006/extended-properties" xmlns:vt="http://schemas.openxmlformats.org/officeDocument/2006/docPropsVTypes">
  <Template>画廊</Template>
  <TotalTime>4695</TotalTime>
  <Words>662</Words>
  <Application>Microsoft Macintosh PowerPoint</Application>
  <PresentationFormat>宽屏</PresentationFormat>
  <Paragraphs>133</Paragraphs>
  <Slides>33</Slides>
  <Notes>0</Notes>
  <HiddenSlides>0</HiddenSlides>
  <MMClips>0</MMClips>
  <ScaleCrop>false</ScaleCrop>
  <HeadingPairs>
    <vt:vector size="6" baseType="variant">
      <vt:variant>
        <vt:lpstr>已用的字体</vt:lpstr>
      </vt:variant>
      <vt:variant>
        <vt:i4>2</vt:i4>
      </vt:variant>
      <vt:variant>
        <vt:lpstr>主题</vt:lpstr>
      </vt:variant>
      <vt:variant>
        <vt:i4>1</vt:i4>
      </vt:variant>
      <vt:variant>
        <vt:lpstr>幻灯片标题</vt:lpstr>
      </vt:variant>
      <vt:variant>
        <vt:i4>33</vt:i4>
      </vt:variant>
    </vt:vector>
  </HeadingPairs>
  <TitlesOfParts>
    <vt:vector size="36" baseType="lpstr">
      <vt:lpstr>Arial</vt:lpstr>
      <vt:lpstr>Gill Sans MT</vt:lpstr>
      <vt:lpstr>画廊</vt:lpstr>
      <vt:lpstr>gRPC与云原生应用开发</vt:lpstr>
      <vt:lpstr>关于我</vt:lpstr>
      <vt:lpstr>Agenda</vt:lpstr>
      <vt:lpstr>gRPC简介</vt:lpstr>
      <vt:lpstr>百花齐放的RPC框架</vt:lpstr>
      <vt:lpstr>RPC框架的关键要素</vt:lpstr>
      <vt:lpstr>gRPC的解决方案</vt:lpstr>
      <vt:lpstr>gRPC的开发流程</vt:lpstr>
      <vt:lpstr>Agenda</vt:lpstr>
      <vt:lpstr>gRPC的四种通信模式</vt:lpstr>
      <vt:lpstr>一元RPC</vt:lpstr>
      <vt:lpstr>服务器端流RPC</vt:lpstr>
      <vt:lpstr>客户端流RPC</vt:lpstr>
      <vt:lpstr>双向流RPC</vt:lpstr>
      <vt:lpstr>Agenda</vt:lpstr>
      <vt:lpstr>gRPC调用的完整过程</vt:lpstr>
      <vt:lpstr>Protocol Buffers的消息编码</vt:lpstr>
      <vt:lpstr>Protocol Buffers消息编码的优缺点</vt:lpstr>
      <vt:lpstr>网络传输：HTTP/2</vt:lpstr>
      <vt:lpstr>一元RPC的网络流程</vt:lpstr>
      <vt:lpstr>服务器端流RPC的网络流程</vt:lpstr>
      <vt:lpstr>客户端流RPC的网络流程</vt:lpstr>
      <vt:lpstr>双向流RPC的网络流程</vt:lpstr>
      <vt:lpstr>Agenda</vt:lpstr>
      <vt:lpstr>gRPC的高级特性</vt:lpstr>
      <vt:lpstr>gRPC的高级特性：拦截器</vt:lpstr>
      <vt:lpstr>gRPC的高级特性：错误处理</vt:lpstr>
      <vt:lpstr>gRPC的高级特性：截止时间</vt:lpstr>
      <vt:lpstr>gRPC的高级特性：安全性</vt:lpstr>
      <vt:lpstr>Agenda</vt:lpstr>
      <vt:lpstr>gRPC与REST、GraphQL等技术的对比</vt:lpstr>
      <vt:lpstr>gRPC的生态系统</vt:lpstr>
      <vt:lpstr>Q &amp; 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Microsoft Office User</dc:creator>
  <cp:lastModifiedBy>Microsoft Office User</cp:lastModifiedBy>
  <cp:revision>653</cp:revision>
  <dcterms:created xsi:type="dcterms:W3CDTF">2021-08-17T21:41:33Z</dcterms:created>
  <dcterms:modified xsi:type="dcterms:W3CDTF">2022-02-26T01:24:52Z</dcterms:modified>
</cp:coreProperties>
</file>